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5" r:id="rId5"/>
    <p:sldId id="272" r:id="rId6"/>
    <p:sldId id="262" r:id="rId7"/>
    <p:sldId id="259" r:id="rId8"/>
    <p:sldId id="260" r:id="rId9"/>
    <p:sldId id="261" r:id="rId10"/>
    <p:sldId id="263" r:id="rId11"/>
    <p:sldId id="264" r:id="rId12"/>
    <p:sldId id="266" r:id="rId13"/>
    <p:sldId id="267" r:id="rId14"/>
    <p:sldId id="268" r:id="rId15"/>
    <p:sldId id="271" r:id="rId16"/>
    <p:sldId id="273" r:id="rId17"/>
    <p:sldId id="270" r:id="rId18"/>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1" d="100"/>
          <a:sy n="71" d="100"/>
        </p:scale>
        <p:origin x="-48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712FC61A-D84D-4773-8D13-0CB1007D7BC1}" type="datetimeFigureOut">
              <a:rPr lang="zh-CN" altLang="en-US"/>
              <a:pPr>
                <a:defRPr/>
              </a:pPr>
              <a:t>2011-01-02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A71F135-4FF3-4F87-AEB6-3C02FCF13756}"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85EF59E2-5F50-427E-89B2-A8F39DE137F9}" type="datetimeFigureOut">
              <a:rPr lang="zh-CN" altLang="en-US"/>
              <a:pPr>
                <a:defRPr/>
              </a:pPr>
              <a:t>2011-01-02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FAFE6A1-84CB-4F19-AF52-7BD98CECABC1}"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B6605EFD-E50F-4F7F-8745-8361B3C17886}" type="datetimeFigureOut">
              <a:rPr lang="zh-CN" altLang="en-US"/>
              <a:pPr>
                <a:defRPr/>
              </a:pPr>
              <a:t>2011-01-02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AF19A33-8CC9-438B-86DC-8F862AC5FBD6}"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B3574853-8A8B-4E71-A522-6AF9D021EA1C}" type="datetimeFigureOut">
              <a:rPr lang="zh-CN" altLang="en-US"/>
              <a:pPr>
                <a:defRPr/>
              </a:pPr>
              <a:t>2011-01-02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C137483-3B71-40BA-8050-DE3684DDD8C3}"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C4F668EF-48F9-4716-9B02-4BC741D39DC1}" type="datetimeFigureOut">
              <a:rPr lang="zh-CN" altLang="en-US"/>
              <a:pPr>
                <a:defRPr/>
              </a:pPr>
              <a:t>2011-01-02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D100BEC-245D-4D95-86C6-3A2EFA286FE1}"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A37FF7C0-3191-4300-9F7C-E4C0C4A84BFD}" type="datetimeFigureOut">
              <a:rPr lang="zh-CN" altLang="en-US"/>
              <a:pPr>
                <a:defRPr/>
              </a:pPr>
              <a:t>2011-01-02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A2365F6-23CD-48FC-81E6-31F8B331FD73}"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DF0194ED-0498-4DE2-BDCE-0F7615C4237F}" type="datetimeFigureOut">
              <a:rPr lang="zh-CN" altLang="en-US"/>
              <a:pPr>
                <a:defRPr/>
              </a:pPr>
              <a:t>2011-01-02</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890F76B2-44EE-4058-B8D0-E6AE5516AC97}"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06E240FB-2C09-49D2-9CE5-1567506334DD}" type="datetimeFigureOut">
              <a:rPr lang="zh-CN" altLang="en-US"/>
              <a:pPr>
                <a:defRPr/>
              </a:pPr>
              <a:t>2011-01-02</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DAE44336-5767-4B0C-B736-BBFD78B1BE9D}"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DD326F19-A1E8-4224-8292-023AD18280ED}" type="datetimeFigureOut">
              <a:rPr lang="zh-CN" altLang="en-US"/>
              <a:pPr>
                <a:defRPr/>
              </a:pPr>
              <a:t>2011-01-02</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D0E8AC72-1471-4C57-A143-39704A41660E}"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4D05966A-BC34-4CB9-93AA-8C851003A4C2}" type="datetimeFigureOut">
              <a:rPr lang="zh-CN" altLang="en-US"/>
              <a:pPr>
                <a:defRPr/>
              </a:pPr>
              <a:t>2011-01-02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8F2CEC4-F1F8-4E1D-A7D2-0BCF29531F05}"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D0987FD3-BEF2-4D56-BBAD-12FA937550D0}" type="datetimeFigureOut">
              <a:rPr lang="zh-CN" altLang="en-US"/>
              <a:pPr>
                <a:defRPr/>
              </a:pPr>
              <a:t>2011-01-02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3EF953EE-7B46-461E-92F9-1E17209385A4}"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EA628926-B39E-4CEF-B4D2-BF0A14FD1178}" type="datetimeFigureOut">
              <a:rPr lang="zh-CN" altLang="en-US"/>
              <a:pPr>
                <a:defRPr/>
              </a:pPr>
              <a:t>2011-01-02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284D499C-16E7-4FAB-8662-DB662A2AC59D}"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ctrTitle"/>
          </p:nvPr>
        </p:nvSpPr>
        <p:spPr/>
        <p:txBody>
          <a:bodyPr/>
          <a:lstStyle/>
          <a:p>
            <a:r>
              <a:rPr lang="zh-CN" altLang="en-US" sz="3200" smtClean="0"/>
              <a:t>关于网络直报系统迁移新址运行的通知</a:t>
            </a:r>
          </a:p>
        </p:txBody>
      </p:sp>
      <p:sp>
        <p:nvSpPr>
          <p:cNvPr id="3" name="副标题 2"/>
          <p:cNvSpPr>
            <a:spLocks noGrp="1"/>
          </p:cNvSpPr>
          <p:nvPr>
            <p:ph type="subTitle" idx="1"/>
          </p:nvPr>
        </p:nvSpPr>
        <p:spPr/>
        <p:txBody>
          <a:bodyPr>
            <a:normAutofit/>
          </a:bodyPr>
          <a:lstStyle/>
          <a:p>
            <a:r>
              <a:rPr lang="zh-CN" altLang="en-US" smtClean="0">
                <a:solidFill>
                  <a:srgbClr val="898989"/>
                </a:solidFill>
              </a:rPr>
              <a:t>中国</a:t>
            </a:r>
            <a:r>
              <a:rPr lang="en-US" altLang="zh-CN" smtClean="0">
                <a:solidFill>
                  <a:srgbClr val="898989"/>
                </a:solidFill>
              </a:rPr>
              <a:t>CDC</a:t>
            </a:r>
            <a:r>
              <a:rPr lang="zh-CN" altLang="en-US" smtClean="0">
                <a:solidFill>
                  <a:srgbClr val="898989"/>
                </a:solidFill>
              </a:rPr>
              <a:t>信息中心</a:t>
            </a:r>
            <a:endParaRPr lang="en-US" altLang="zh-CN" smtClean="0">
              <a:solidFill>
                <a:srgbClr val="898989"/>
              </a:solidFill>
            </a:endParaRPr>
          </a:p>
          <a:p>
            <a:fld id="{0D2E5821-AC2F-4DF4-A39E-C80A09F657B1}" type="datetime2">
              <a:rPr lang="zh-CN" altLang="en-US" smtClean="0">
                <a:solidFill>
                  <a:srgbClr val="898989"/>
                </a:solidFill>
              </a:rPr>
              <a:pPr/>
              <a:t>2011年1月2日Sunday</a:t>
            </a:fld>
            <a:endParaRPr lang="zh-CN" altLang="en-US" smtClean="0">
              <a:solidFill>
                <a:srgbClr val="898989"/>
              </a:solidFill>
            </a:endParaRPr>
          </a:p>
          <a:p>
            <a:r>
              <a:rPr lang="zh-CN" altLang="en-US" smtClean="0">
                <a:solidFill>
                  <a:srgbClr val="898989"/>
                </a:solidFill>
              </a:rPr>
              <a:t>疾控社区</a:t>
            </a:r>
            <a:r>
              <a:rPr lang="en-US" altLang="zh-CN" smtClean="0">
                <a:solidFill>
                  <a:srgbClr val="898989"/>
                </a:solidFill>
              </a:rPr>
              <a:t>cdc6.com</a:t>
            </a:r>
          </a:p>
          <a:p>
            <a:endParaRPr lang="en-US" altLang="zh-CN" smtClean="0">
              <a:solidFill>
                <a:srgbClr val="898989"/>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normAutofit fontScale="90000"/>
          </a:bodyPr>
          <a:lstStyle/>
          <a:p>
            <a:pPr fontAlgn="auto">
              <a:spcAft>
                <a:spcPts val="0"/>
              </a:spcAft>
              <a:defRPr/>
            </a:pPr>
            <a:r>
              <a:rPr lang="zh-CN" altLang="en-US" dirty="0" smtClean="0"/>
              <a:t>三、</a:t>
            </a:r>
            <a:r>
              <a:rPr lang="zh-CN" altLang="en-US" dirty="0"/>
              <a:t>部分客户端软件系统用户使用</a:t>
            </a:r>
          </a:p>
        </p:txBody>
      </p:sp>
      <p:sp>
        <p:nvSpPr>
          <p:cNvPr id="22530" name="内容占位符 2"/>
          <p:cNvSpPr>
            <a:spLocks noGrp="1"/>
          </p:cNvSpPr>
          <p:nvPr>
            <p:ph idx="1"/>
          </p:nvPr>
        </p:nvSpPr>
        <p:spPr/>
        <p:txBody>
          <a:bodyPr/>
          <a:lstStyle/>
          <a:p>
            <a:pPr>
              <a:buFont typeface="Arial" charset="0"/>
              <a:buNone/>
            </a:pPr>
            <a:r>
              <a:rPr lang="zh-CN" altLang="en-US" smtClean="0"/>
              <a:t>    在网络直报系统平台中部分涉及客户端软件系统和医院信息系统自动交换数据的相关用户，需对客户端软件进行同步更新，客户端用户及时下载升级程序进行客户端软件更新后方可正常使用系统。具体升级软件和升级方法将通过网络直报系统公告栏即时发布通知。</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标题 1"/>
          <p:cNvSpPr>
            <a:spLocks noGrp="1"/>
          </p:cNvSpPr>
          <p:nvPr>
            <p:ph type="title"/>
          </p:nvPr>
        </p:nvSpPr>
        <p:spPr/>
        <p:txBody>
          <a:bodyPr/>
          <a:lstStyle/>
          <a:p>
            <a:r>
              <a:rPr lang="zh-CN" altLang="en-US" smtClean="0"/>
              <a:t>四、网络环境要求</a:t>
            </a:r>
          </a:p>
        </p:txBody>
      </p:sp>
      <p:sp>
        <p:nvSpPr>
          <p:cNvPr id="23554" name="内容占位符 2"/>
          <p:cNvSpPr>
            <a:spLocks noGrp="1"/>
          </p:cNvSpPr>
          <p:nvPr>
            <p:ph idx="1"/>
          </p:nvPr>
        </p:nvSpPr>
        <p:spPr/>
        <p:txBody>
          <a:bodyPr/>
          <a:lstStyle/>
          <a:p>
            <a:pPr>
              <a:buFont typeface="Arial" charset="0"/>
              <a:buNone/>
            </a:pPr>
            <a:r>
              <a:rPr lang="zh-CN" altLang="en-US" smtClean="0"/>
              <a:t>    新系统迁移后，将同时并行公网登录和</a:t>
            </a:r>
            <a:r>
              <a:rPr lang="en-US" altLang="zh-CN" smtClean="0"/>
              <a:t>VPN</a:t>
            </a:r>
            <a:r>
              <a:rPr lang="zh-CN" altLang="en-US" smtClean="0"/>
              <a:t>登录</a:t>
            </a:r>
            <a:r>
              <a:rPr lang="en-US" altLang="zh-CN" smtClean="0"/>
              <a:t>,</a:t>
            </a:r>
            <a:r>
              <a:rPr lang="zh-CN" altLang="en-US" smtClean="0"/>
              <a:t>新系统暂不强制使用</a:t>
            </a:r>
            <a:r>
              <a:rPr lang="en-US" altLang="zh-CN" smtClean="0"/>
              <a:t>VPN</a:t>
            </a:r>
            <a:r>
              <a:rPr lang="zh-CN" altLang="en-US" smtClean="0"/>
              <a:t>访问。</a:t>
            </a:r>
            <a:r>
              <a:rPr lang="en-US" altLang="zh-CN" smtClean="0"/>
              <a:t>VPN</a:t>
            </a:r>
            <a:r>
              <a:rPr lang="zh-CN" altLang="en-US" smtClean="0"/>
              <a:t>的调试截止期为</a:t>
            </a:r>
            <a:r>
              <a:rPr lang="en-US" altLang="zh-CN" smtClean="0"/>
              <a:t>2011</a:t>
            </a:r>
            <a:r>
              <a:rPr lang="zh-CN" altLang="en-US" smtClean="0"/>
              <a:t>年</a:t>
            </a:r>
            <a:r>
              <a:rPr lang="en-US" altLang="zh-CN" smtClean="0"/>
              <a:t>1</a:t>
            </a:r>
            <a:r>
              <a:rPr lang="zh-CN" altLang="en-US" smtClean="0"/>
              <a:t>月</a:t>
            </a:r>
            <a:r>
              <a:rPr lang="en-US" altLang="zh-CN" smtClean="0"/>
              <a:t>20</a:t>
            </a:r>
            <a:r>
              <a:rPr lang="zh-CN" altLang="en-US" smtClean="0"/>
              <a:t>日，调试成功后将全部使用</a:t>
            </a:r>
            <a:r>
              <a:rPr lang="en-US" altLang="zh-CN" smtClean="0"/>
              <a:t>VPN</a:t>
            </a:r>
            <a:r>
              <a:rPr lang="zh-CN" altLang="en-US" smtClean="0"/>
              <a:t>登录新系统。具体要求详见</a:t>
            </a:r>
            <a:r>
              <a:rPr lang="en-US" altLang="zh-CN" smtClean="0"/>
              <a:t>《</a:t>
            </a:r>
            <a:r>
              <a:rPr lang="zh-CN" altLang="en-US" smtClean="0"/>
              <a:t>中国疾病预防控制中心关于加强网络直报系统用户与网络安全管理工作的通知</a:t>
            </a:r>
            <a:r>
              <a:rPr lang="en-US" altLang="zh-CN" smtClean="0"/>
              <a:t>》</a:t>
            </a:r>
            <a:r>
              <a:rPr lang="zh-CN" altLang="en-US" smtClean="0"/>
              <a:t>（中疾控信发</a:t>
            </a:r>
            <a:r>
              <a:rPr lang="en-US" altLang="zh-CN" smtClean="0"/>
              <a:t>[2010]</a:t>
            </a:r>
            <a:r>
              <a:rPr lang="zh-CN" altLang="en-US" smtClean="0"/>
              <a:t>字</a:t>
            </a:r>
            <a:r>
              <a:rPr lang="en-US" altLang="zh-CN" smtClean="0"/>
              <a:t>583</a:t>
            </a:r>
            <a:r>
              <a:rPr lang="zh-CN" altLang="en-US" smtClean="0"/>
              <a:t>号）</a:t>
            </a:r>
          </a:p>
          <a:p>
            <a:endParaRPr lang="zh-CN" altLang="en-US" smtClean="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标题 1"/>
          <p:cNvSpPr>
            <a:spLocks noGrp="1"/>
          </p:cNvSpPr>
          <p:nvPr>
            <p:ph type="title"/>
          </p:nvPr>
        </p:nvSpPr>
        <p:spPr/>
        <p:txBody>
          <a:bodyPr/>
          <a:lstStyle/>
          <a:p>
            <a:r>
              <a:rPr lang="zh-CN" altLang="en-US" smtClean="0"/>
              <a:t>五、传染病年报统计要求</a:t>
            </a:r>
          </a:p>
        </p:txBody>
      </p:sp>
      <p:sp>
        <p:nvSpPr>
          <p:cNvPr id="24578" name="内容占位符 2"/>
          <p:cNvSpPr>
            <a:spLocks noGrp="1"/>
          </p:cNvSpPr>
          <p:nvPr>
            <p:ph idx="1"/>
          </p:nvPr>
        </p:nvSpPr>
        <p:spPr/>
        <p:txBody>
          <a:bodyPr/>
          <a:lstStyle/>
          <a:p>
            <a:pPr>
              <a:buFont typeface="Arial" charset="0"/>
              <a:buNone/>
            </a:pPr>
            <a:r>
              <a:rPr lang="en-US" altLang="zh-CN" smtClean="0"/>
              <a:t>    2010</a:t>
            </a:r>
            <a:r>
              <a:rPr lang="zh-CN" altLang="en-US" smtClean="0"/>
              <a:t>年度按照终审日期计算的年报表将于</a:t>
            </a:r>
            <a:r>
              <a:rPr lang="en-US" altLang="zh-CN" smtClean="0"/>
              <a:t>2010</a:t>
            </a:r>
            <a:r>
              <a:rPr lang="zh-CN" altLang="en-US" smtClean="0"/>
              <a:t>年</a:t>
            </a:r>
            <a:r>
              <a:rPr lang="en-US" altLang="zh-CN" smtClean="0"/>
              <a:t>12</a:t>
            </a:r>
            <a:r>
              <a:rPr lang="zh-CN" altLang="en-US" smtClean="0"/>
              <a:t>月</a:t>
            </a:r>
            <a:r>
              <a:rPr lang="en-US" altLang="zh-CN" smtClean="0"/>
              <a:t>31</a:t>
            </a:r>
            <a:r>
              <a:rPr lang="zh-CN" altLang="en-US" smtClean="0"/>
              <a:t>日</a:t>
            </a:r>
            <a:r>
              <a:rPr lang="en-US" altLang="zh-CN" smtClean="0"/>
              <a:t>24</a:t>
            </a:r>
            <a:r>
              <a:rPr lang="zh-CN" altLang="en-US" smtClean="0"/>
              <a:t>时开始进行备份计算；按照发病日期统计的年报表将推迟在</a:t>
            </a:r>
            <a:r>
              <a:rPr lang="en-US" altLang="zh-CN" smtClean="0"/>
              <a:t>2011</a:t>
            </a:r>
            <a:r>
              <a:rPr lang="zh-CN" altLang="en-US" smtClean="0"/>
              <a:t>年</a:t>
            </a:r>
            <a:r>
              <a:rPr lang="en-US" altLang="zh-CN" smtClean="0"/>
              <a:t>1</a:t>
            </a:r>
            <a:r>
              <a:rPr lang="zh-CN" altLang="en-US" smtClean="0"/>
              <a:t>月</a:t>
            </a:r>
            <a:r>
              <a:rPr lang="en-US" altLang="zh-CN" smtClean="0"/>
              <a:t>31</a:t>
            </a:r>
            <a:r>
              <a:rPr lang="zh-CN" altLang="en-US" smtClean="0"/>
              <a:t>日晚</a:t>
            </a:r>
            <a:r>
              <a:rPr lang="en-US" altLang="zh-CN" smtClean="0"/>
              <a:t>24</a:t>
            </a:r>
            <a:r>
              <a:rPr lang="zh-CN" altLang="en-US" smtClean="0"/>
              <a:t>时开始。请各地按照</a:t>
            </a:r>
            <a:r>
              <a:rPr lang="en-US" altLang="zh-CN" smtClean="0"/>
              <a:t>《</a:t>
            </a:r>
            <a:r>
              <a:rPr lang="zh-CN" altLang="en-US" smtClean="0"/>
              <a:t>中国疾病预防控制中心关于</a:t>
            </a:r>
            <a:r>
              <a:rPr lang="en-US" altLang="zh-CN" smtClean="0"/>
              <a:t>2010</a:t>
            </a:r>
            <a:r>
              <a:rPr lang="zh-CN" altLang="en-US" smtClean="0"/>
              <a:t>年传染病报告信息核查与年报的通知</a:t>
            </a:r>
            <a:r>
              <a:rPr lang="en-US" altLang="zh-CN" smtClean="0"/>
              <a:t>》</a:t>
            </a:r>
            <a:r>
              <a:rPr lang="zh-CN" altLang="en-US" smtClean="0"/>
              <a:t>（中疾控信发</a:t>
            </a:r>
            <a:r>
              <a:rPr lang="en-US" altLang="zh-CN" smtClean="0"/>
              <a:t>[2010]578</a:t>
            </a:r>
            <a:r>
              <a:rPr lang="zh-CN" altLang="en-US" smtClean="0"/>
              <a:t>号）的有关要求，同时做好本年度报告信息的核查工作，以保证辖区年度疫情数据准确性。</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标题 1"/>
          <p:cNvSpPr>
            <a:spLocks noGrp="1"/>
          </p:cNvSpPr>
          <p:nvPr>
            <p:ph type="title"/>
          </p:nvPr>
        </p:nvSpPr>
        <p:spPr/>
        <p:txBody>
          <a:bodyPr/>
          <a:lstStyle/>
          <a:p>
            <a:r>
              <a:rPr lang="zh-CN" altLang="en-US" smtClean="0"/>
              <a:t>六、人员培训</a:t>
            </a:r>
          </a:p>
        </p:txBody>
      </p:sp>
      <p:sp>
        <p:nvSpPr>
          <p:cNvPr id="25602" name="内容占位符 2"/>
          <p:cNvSpPr>
            <a:spLocks noGrp="1"/>
          </p:cNvSpPr>
          <p:nvPr>
            <p:ph idx="1"/>
          </p:nvPr>
        </p:nvSpPr>
        <p:spPr/>
        <p:txBody>
          <a:bodyPr/>
          <a:lstStyle/>
          <a:p>
            <a:pPr>
              <a:buFont typeface="Arial" charset="0"/>
              <a:buNone/>
            </a:pPr>
            <a:r>
              <a:rPr lang="zh-CN" altLang="en-US" smtClean="0"/>
              <a:t>    针对</a:t>
            </a:r>
            <a:r>
              <a:rPr lang="en-US" altLang="zh-CN" smtClean="0"/>
              <a:t>《</a:t>
            </a:r>
            <a:r>
              <a:rPr lang="zh-CN" altLang="en-US" smtClean="0"/>
              <a:t>疾病监测信息报告管理系统</a:t>
            </a:r>
            <a:r>
              <a:rPr lang="en-US" altLang="zh-CN" smtClean="0"/>
              <a:t>》</a:t>
            </a:r>
            <a:r>
              <a:rPr lang="zh-CN" altLang="en-US" smtClean="0"/>
              <a:t>新增功能和</a:t>
            </a:r>
            <a:r>
              <a:rPr lang="en-US" altLang="zh-CN" smtClean="0"/>
              <a:t>《</a:t>
            </a:r>
            <a:r>
              <a:rPr lang="zh-CN" altLang="en-US" smtClean="0"/>
              <a:t>用户权限管理系统</a:t>
            </a:r>
            <a:r>
              <a:rPr lang="en-US" altLang="zh-CN" smtClean="0"/>
              <a:t>》</a:t>
            </a:r>
            <a:r>
              <a:rPr lang="zh-CN" altLang="en-US" smtClean="0"/>
              <a:t>部分升级改造功能。为保证各级系统管理员完成新老系统的顺利过渡，我中心于即日起将专门组织省级用户开展远程视频使用培训，具体培训时间与内容另行通知。同时将新系统用户操作手册上载系统供各级用户下载阅读。</a:t>
            </a:r>
          </a:p>
          <a:p>
            <a:pPr>
              <a:buFont typeface="Arial" charset="0"/>
              <a:buNone/>
            </a:pPr>
            <a:endParaRPr lang="zh-CN" altLang="en-US"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标题 1"/>
          <p:cNvSpPr>
            <a:spLocks noGrp="1"/>
          </p:cNvSpPr>
          <p:nvPr>
            <p:ph type="title"/>
          </p:nvPr>
        </p:nvSpPr>
        <p:spPr/>
        <p:txBody>
          <a:bodyPr/>
          <a:lstStyle/>
          <a:p>
            <a:r>
              <a:rPr lang="zh-CN" altLang="en-US" smtClean="0"/>
              <a:t>七、技术支持</a:t>
            </a:r>
          </a:p>
        </p:txBody>
      </p:sp>
      <p:sp>
        <p:nvSpPr>
          <p:cNvPr id="3" name="内容占位符 2"/>
          <p:cNvSpPr>
            <a:spLocks noGrp="1"/>
          </p:cNvSpPr>
          <p:nvPr>
            <p:ph idx="1"/>
          </p:nvPr>
        </p:nvSpPr>
        <p:spPr/>
        <p:txBody>
          <a:bodyPr rtlCol="0">
            <a:normAutofit fontScale="92500"/>
          </a:bodyPr>
          <a:lstStyle/>
          <a:p>
            <a:pPr fontAlgn="auto">
              <a:spcAft>
                <a:spcPts val="0"/>
              </a:spcAft>
              <a:buFont typeface="Arial" pitchFamily="34" charset="0"/>
              <a:buNone/>
              <a:defRPr/>
            </a:pPr>
            <a:r>
              <a:rPr lang="en-US" altLang="zh-CN" dirty="0" smtClean="0"/>
              <a:t>		</a:t>
            </a:r>
            <a:r>
              <a:rPr lang="zh-CN" altLang="en-US" dirty="0" smtClean="0"/>
              <a:t>为</a:t>
            </a:r>
            <a:r>
              <a:rPr lang="zh-CN" altLang="en-US" dirty="0"/>
              <a:t>及时解决新系统使用中各级用户遇到的问题，我中心安排专门人员进行技术支持，各级用户可通过技术支持电话或者新系统公告栏进行实时问题反馈，技术支持电话为：</a:t>
            </a:r>
          </a:p>
          <a:p>
            <a:pPr lvl="1" fontAlgn="auto">
              <a:spcAft>
                <a:spcPts val="0"/>
              </a:spcAft>
              <a:buFont typeface="Arial" pitchFamily="34" charset="0"/>
              <a:buChar char="–"/>
              <a:defRPr/>
            </a:pPr>
            <a:r>
              <a:rPr lang="en-US" dirty="0"/>
              <a:t>13261285771</a:t>
            </a:r>
            <a:r>
              <a:rPr lang="zh-CN" altLang="en-US" dirty="0"/>
              <a:t>（</a:t>
            </a:r>
            <a:r>
              <a:rPr lang="en-US" dirty="0"/>
              <a:t>24</a:t>
            </a:r>
            <a:r>
              <a:rPr lang="zh-CN" altLang="en-US" dirty="0"/>
              <a:t>小时支持热线）</a:t>
            </a:r>
          </a:p>
          <a:p>
            <a:pPr lvl="1" fontAlgn="auto">
              <a:spcAft>
                <a:spcPts val="0"/>
              </a:spcAft>
              <a:buFont typeface="Arial" pitchFamily="34" charset="0"/>
              <a:buChar char="–"/>
              <a:defRPr/>
            </a:pPr>
            <a:r>
              <a:rPr lang="en-US" dirty="0"/>
              <a:t>13911502159</a:t>
            </a:r>
            <a:endParaRPr lang="zh-CN" altLang="en-US" dirty="0"/>
          </a:p>
          <a:p>
            <a:pPr lvl="1" fontAlgn="auto">
              <a:spcAft>
                <a:spcPts val="0"/>
              </a:spcAft>
              <a:buFont typeface="Arial" pitchFamily="34" charset="0"/>
              <a:buChar char="–"/>
              <a:defRPr/>
            </a:pPr>
            <a:r>
              <a:rPr lang="en-US" dirty="0"/>
              <a:t>010-58900424</a:t>
            </a:r>
            <a:endParaRPr lang="zh-CN" altLang="en-US" dirty="0"/>
          </a:p>
          <a:p>
            <a:pPr lvl="1" fontAlgn="auto">
              <a:spcAft>
                <a:spcPts val="0"/>
              </a:spcAft>
              <a:buFont typeface="Arial" pitchFamily="34" charset="0"/>
              <a:buChar char="–"/>
              <a:defRPr/>
            </a:pPr>
            <a:r>
              <a:rPr lang="en-US" dirty="0"/>
              <a:t>010-63028979 </a:t>
            </a:r>
            <a:endParaRPr lang="zh-CN" altLang="en-US" dirty="0"/>
          </a:p>
          <a:p>
            <a:pPr lvl="1" fontAlgn="auto">
              <a:spcAft>
                <a:spcPts val="0"/>
              </a:spcAft>
              <a:buFont typeface="Arial" pitchFamily="34" charset="0"/>
              <a:buChar char="–"/>
              <a:defRPr/>
            </a:pPr>
            <a:r>
              <a:rPr lang="en-US" dirty="0"/>
              <a:t>010-82521342 </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内容占位符 2"/>
          <p:cNvSpPr>
            <a:spLocks noGrp="1"/>
          </p:cNvSpPr>
          <p:nvPr>
            <p:ph idx="1"/>
          </p:nvPr>
        </p:nvSpPr>
        <p:spPr/>
        <p:txBody>
          <a:bodyPr/>
          <a:lstStyle/>
          <a:p>
            <a:pPr>
              <a:buFont typeface="Arial" charset="0"/>
              <a:buNone/>
            </a:pPr>
            <a:r>
              <a:rPr lang="zh-CN" altLang="en-US" smtClean="0"/>
              <a:t>为了便于实时沟通，创建用户</a:t>
            </a:r>
            <a:r>
              <a:rPr lang="en-US" altLang="zh-CN" smtClean="0"/>
              <a:t>QQ</a:t>
            </a:r>
            <a:r>
              <a:rPr lang="zh-CN" altLang="en-US" smtClean="0"/>
              <a:t>群：</a:t>
            </a:r>
            <a:endParaRPr lang="en-US" altLang="zh-CN" smtClean="0"/>
          </a:p>
          <a:p>
            <a:pPr>
              <a:buFont typeface="Arial" charset="0"/>
              <a:buNone/>
            </a:pPr>
            <a:r>
              <a:rPr lang="en-US" altLang="zh-CN" smtClean="0"/>
              <a:t>	               </a:t>
            </a:r>
          </a:p>
          <a:p>
            <a:pPr>
              <a:buFont typeface="Arial" charset="0"/>
              <a:buNone/>
            </a:pPr>
            <a:r>
              <a:rPr lang="en-US" altLang="zh-CN" smtClean="0"/>
              <a:t>			</a:t>
            </a:r>
            <a:r>
              <a:rPr lang="zh-CN" altLang="en-US" smtClean="0"/>
              <a:t>网络直报系统省级管理</a:t>
            </a:r>
            <a:endParaRPr lang="en-US" altLang="zh-CN" smtClean="0"/>
          </a:p>
          <a:p>
            <a:pPr>
              <a:buFont typeface="Arial" charset="0"/>
              <a:buNone/>
            </a:pPr>
            <a:r>
              <a:rPr lang="en-US" altLang="zh-CN" smtClean="0"/>
              <a:t>			</a:t>
            </a:r>
            <a:r>
              <a:rPr lang="zh-CN" altLang="en-US" smtClean="0"/>
              <a:t>号码： </a:t>
            </a:r>
            <a:r>
              <a:rPr lang="en-US" altLang="zh-CN" smtClean="0"/>
              <a:t>129408168</a:t>
            </a:r>
          </a:p>
          <a:p>
            <a:pPr>
              <a:buFont typeface="Arial" charset="0"/>
              <a:buNone/>
            </a:pPr>
            <a:r>
              <a:rPr lang="en-US" altLang="zh-CN" smtClean="0"/>
              <a:t>	       </a:t>
            </a:r>
          </a:p>
          <a:p>
            <a:pPr>
              <a:buFont typeface="Arial" charset="0"/>
              <a:buNone/>
            </a:pPr>
            <a:r>
              <a:rPr lang="zh-CN" altLang="en-US" smtClean="0"/>
              <a:t>申请加入群时注明地区、姓名，限省级用户。</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标题 1"/>
          <p:cNvSpPr>
            <a:spLocks noGrp="1"/>
          </p:cNvSpPr>
          <p:nvPr>
            <p:ph type="title"/>
          </p:nvPr>
        </p:nvSpPr>
        <p:spPr/>
        <p:txBody>
          <a:bodyPr/>
          <a:lstStyle/>
          <a:p>
            <a:r>
              <a:rPr lang="zh-CN" altLang="en-US" smtClean="0"/>
              <a:t>反馈问题</a:t>
            </a:r>
          </a:p>
        </p:txBody>
      </p:sp>
      <p:sp>
        <p:nvSpPr>
          <p:cNvPr id="3" name="内容占位符 2"/>
          <p:cNvSpPr>
            <a:spLocks noGrp="1"/>
          </p:cNvSpPr>
          <p:nvPr>
            <p:ph idx="1"/>
          </p:nvPr>
        </p:nvSpPr>
        <p:spPr/>
        <p:txBody>
          <a:bodyPr rtlCol="0">
            <a:normAutofit fontScale="85000" lnSpcReduction="20000"/>
          </a:bodyPr>
          <a:lstStyle/>
          <a:p>
            <a:pPr fontAlgn="auto">
              <a:spcAft>
                <a:spcPts val="0"/>
              </a:spcAft>
              <a:buFont typeface="Arial" pitchFamily="34" charset="0"/>
              <a:buChar char="•"/>
              <a:defRPr/>
            </a:pPr>
            <a:r>
              <a:rPr lang="zh-CN" altLang="en-US" dirty="0"/>
              <a:t>有些</a:t>
            </a:r>
            <a:r>
              <a:rPr lang="zh-CN" altLang="en-US" dirty="0" smtClean="0"/>
              <a:t>用户看不到其它系统</a:t>
            </a:r>
            <a:endParaRPr lang="en-US" altLang="zh-CN" dirty="0" smtClean="0"/>
          </a:p>
          <a:p>
            <a:pPr lvl="1" fontAlgn="auto">
              <a:spcAft>
                <a:spcPts val="0"/>
              </a:spcAft>
              <a:buFont typeface="Arial" pitchFamily="34" charset="0"/>
              <a:buChar char="–"/>
              <a:defRPr/>
            </a:pPr>
            <a:r>
              <a:rPr lang="zh-CN" altLang="en-US" dirty="0" smtClean="0"/>
              <a:t>没有授权</a:t>
            </a:r>
            <a:endParaRPr lang="en-US" altLang="zh-CN" dirty="0" smtClean="0"/>
          </a:p>
          <a:p>
            <a:pPr fontAlgn="auto">
              <a:spcAft>
                <a:spcPts val="0"/>
              </a:spcAft>
              <a:buFont typeface="Arial" pitchFamily="34" charset="0"/>
              <a:buChar char="•"/>
              <a:defRPr/>
            </a:pPr>
            <a:r>
              <a:rPr lang="zh-CN" altLang="en-US" dirty="0" smtClean="0"/>
              <a:t>部分用户看不到菜单和其它系统下拉框</a:t>
            </a:r>
            <a:endParaRPr lang="en-US" altLang="zh-CN" dirty="0" smtClean="0"/>
          </a:p>
          <a:p>
            <a:pPr lvl="1" fontAlgn="auto">
              <a:spcAft>
                <a:spcPts val="0"/>
              </a:spcAft>
              <a:buFont typeface="Arial" pitchFamily="34" charset="0"/>
              <a:buChar char="–"/>
              <a:defRPr/>
            </a:pPr>
            <a:r>
              <a:rPr lang="zh-CN" altLang="en-US" dirty="0" smtClean="0"/>
              <a:t>分辨率小于</a:t>
            </a:r>
            <a:r>
              <a:rPr lang="en-US" altLang="zh-CN" dirty="0" smtClean="0"/>
              <a:t>1024</a:t>
            </a:r>
            <a:r>
              <a:rPr lang="zh-CN" altLang="en-US" dirty="0" smtClean="0"/>
              <a:t>*</a:t>
            </a:r>
            <a:r>
              <a:rPr lang="en-US" altLang="zh-CN" dirty="0" smtClean="0"/>
              <a:t>768</a:t>
            </a:r>
          </a:p>
          <a:p>
            <a:pPr fontAlgn="auto">
              <a:spcAft>
                <a:spcPts val="0"/>
              </a:spcAft>
              <a:buFont typeface="Arial" pitchFamily="34" charset="0"/>
              <a:buChar char="•"/>
              <a:defRPr/>
            </a:pPr>
            <a:r>
              <a:rPr lang="zh-CN" altLang="en-US" dirty="0" smtClean="0"/>
              <a:t>用户不能访问新地址</a:t>
            </a:r>
            <a:endParaRPr lang="en-US" altLang="zh-CN" dirty="0" smtClean="0"/>
          </a:p>
          <a:p>
            <a:pPr lvl="1" fontAlgn="auto">
              <a:spcAft>
                <a:spcPts val="0"/>
              </a:spcAft>
              <a:buFont typeface="Arial" pitchFamily="34" charset="0"/>
              <a:buChar char="–"/>
              <a:defRPr/>
            </a:pPr>
            <a:r>
              <a:rPr lang="zh-CN" altLang="en-US" dirty="0" smtClean="0"/>
              <a:t>输入地址错误</a:t>
            </a:r>
            <a:endParaRPr lang="en-US" altLang="zh-CN" dirty="0" smtClean="0"/>
          </a:p>
          <a:p>
            <a:pPr fontAlgn="auto">
              <a:spcAft>
                <a:spcPts val="0"/>
              </a:spcAft>
              <a:buFont typeface="Arial" pitchFamily="34" charset="0"/>
              <a:buChar char="•"/>
              <a:defRPr/>
            </a:pPr>
            <a:r>
              <a:rPr lang="zh-CN" altLang="en-US" dirty="0" smtClean="0"/>
              <a:t>用户登录不成功</a:t>
            </a:r>
            <a:endParaRPr lang="en-US" altLang="zh-CN" dirty="0" smtClean="0"/>
          </a:p>
          <a:p>
            <a:pPr lvl="1" fontAlgn="auto">
              <a:spcAft>
                <a:spcPts val="0"/>
              </a:spcAft>
              <a:buFont typeface="Arial" pitchFamily="34" charset="0"/>
              <a:buChar char="–"/>
              <a:defRPr/>
            </a:pPr>
            <a:r>
              <a:rPr lang="zh-CN" altLang="en-US" dirty="0" smtClean="0"/>
              <a:t>不是实时导入用户数据，用户更改过密码，使用老密码登录</a:t>
            </a:r>
            <a:endParaRPr lang="en-US" altLang="zh-CN" dirty="0" smtClean="0"/>
          </a:p>
          <a:p>
            <a:pPr fontAlgn="auto">
              <a:spcAft>
                <a:spcPts val="0"/>
              </a:spcAft>
              <a:buFont typeface="Arial" pitchFamily="34" charset="0"/>
              <a:buChar char="•"/>
              <a:defRPr/>
            </a:pPr>
            <a:r>
              <a:rPr lang="zh-CN" altLang="en-US" dirty="0" smtClean="0"/>
              <a:t>用户浏览数据不全</a:t>
            </a:r>
            <a:endParaRPr lang="en-US" altLang="zh-CN" dirty="0" smtClean="0"/>
          </a:p>
          <a:p>
            <a:pPr lvl="1" fontAlgn="auto">
              <a:spcAft>
                <a:spcPts val="0"/>
              </a:spcAft>
              <a:buFont typeface="Arial" pitchFamily="34" charset="0"/>
              <a:buChar char="–"/>
              <a:defRPr/>
            </a:pPr>
            <a:r>
              <a:rPr lang="zh-CN" altLang="en-US" dirty="0" smtClean="0"/>
              <a:t>该用户没有浏览某类数据的权限</a:t>
            </a:r>
            <a:endParaRPr lang="en-US" altLang="zh-CN"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内容占位符 2"/>
          <p:cNvSpPr>
            <a:spLocks noGrp="1"/>
          </p:cNvSpPr>
          <p:nvPr>
            <p:ph idx="1"/>
          </p:nvPr>
        </p:nvSpPr>
        <p:spPr/>
        <p:txBody>
          <a:bodyPr/>
          <a:lstStyle/>
          <a:p>
            <a:pPr algn="ctr">
              <a:buFont typeface="Arial" charset="0"/>
              <a:buNone/>
            </a:pPr>
            <a:endParaRPr lang="en-US" altLang="zh-CN" smtClean="0"/>
          </a:p>
          <a:p>
            <a:pPr algn="ctr">
              <a:buFont typeface="Arial" charset="0"/>
              <a:buNone/>
            </a:pPr>
            <a:r>
              <a:rPr lang="zh-CN" altLang="en-US" sz="8000" smtClean="0"/>
              <a:t>谢谢</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内容占位符 2"/>
          <p:cNvSpPr>
            <a:spLocks noGrp="1"/>
          </p:cNvSpPr>
          <p:nvPr>
            <p:ph idx="1"/>
          </p:nvPr>
        </p:nvSpPr>
        <p:spPr/>
        <p:txBody>
          <a:bodyPr/>
          <a:lstStyle/>
          <a:p>
            <a:pPr>
              <a:buFont typeface="Arial" charset="0"/>
              <a:buNone/>
            </a:pPr>
            <a:endParaRPr lang="en-US" altLang="zh-CN" smtClean="0"/>
          </a:p>
          <a:p>
            <a:pPr>
              <a:buFont typeface="Arial" charset="0"/>
              <a:buNone/>
            </a:pPr>
            <a:r>
              <a:rPr lang="en-US" altLang="zh-CN" smtClean="0"/>
              <a:t>             </a:t>
            </a:r>
            <a:r>
              <a:rPr lang="zh-CN" altLang="en-US" smtClean="0"/>
              <a:t>根据网络直报系统迁移项目建设计划和进度安排，将于</a:t>
            </a:r>
            <a:r>
              <a:rPr lang="en-US" altLang="zh-CN" smtClean="0"/>
              <a:t>2011</a:t>
            </a:r>
            <a:r>
              <a:rPr lang="zh-CN" altLang="en-US" smtClean="0"/>
              <a:t>年</a:t>
            </a:r>
            <a:r>
              <a:rPr lang="en-US" altLang="zh-CN" smtClean="0"/>
              <a:t>1</a:t>
            </a:r>
            <a:r>
              <a:rPr lang="zh-CN" altLang="en-US" smtClean="0"/>
              <a:t>月</a:t>
            </a:r>
            <a:r>
              <a:rPr lang="en-US" altLang="zh-CN" smtClean="0"/>
              <a:t>1</a:t>
            </a:r>
            <a:r>
              <a:rPr lang="zh-CN" altLang="en-US" smtClean="0"/>
              <a:t>日正式迁移新址运行。</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标题 1"/>
          <p:cNvSpPr>
            <a:spLocks noGrp="1"/>
          </p:cNvSpPr>
          <p:nvPr>
            <p:ph type="title"/>
          </p:nvPr>
        </p:nvSpPr>
        <p:spPr/>
        <p:txBody>
          <a:bodyPr/>
          <a:lstStyle/>
          <a:p>
            <a:r>
              <a:rPr lang="zh-CN" altLang="en-US" smtClean="0"/>
              <a:t>一、迁移启动时间</a:t>
            </a:r>
          </a:p>
        </p:txBody>
      </p:sp>
      <p:sp>
        <p:nvSpPr>
          <p:cNvPr id="15362" name="内容占位符 2"/>
          <p:cNvSpPr>
            <a:spLocks noGrp="1"/>
          </p:cNvSpPr>
          <p:nvPr>
            <p:ph idx="1"/>
          </p:nvPr>
        </p:nvSpPr>
        <p:spPr/>
        <p:txBody>
          <a:bodyPr/>
          <a:lstStyle/>
          <a:p>
            <a:r>
              <a:rPr lang="zh-CN" altLang="en-US" smtClean="0"/>
              <a:t>在保证网络直报工作连续运行的前提下</a:t>
            </a:r>
            <a:r>
              <a:rPr lang="en-US" altLang="zh-CN" smtClean="0"/>
              <a:t>,</a:t>
            </a:r>
            <a:r>
              <a:rPr lang="zh-CN" altLang="en-US" smtClean="0"/>
              <a:t>系统迁移工作分两批次进行。</a:t>
            </a:r>
            <a:endParaRPr lang="en-US" altLang="zh-CN" smtClean="0"/>
          </a:p>
          <a:p>
            <a:pPr lvl="1"/>
            <a:r>
              <a:rPr lang="zh-CN" altLang="en-US" smtClean="0"/>
              <a:t>第一批次迁移启动传染病及与传染病有关的业务系统，迁移启动时间将于</a:t>
            </a:r>
            <a:r>
              <a:rPr lang="en-US" altLang="zh-CN" smtClean="0"/>
              <a:t>2010</a:t>
            </a:r>
            <a:r>
              <a:rPr lang="zh-CN" altLang="en-US" smtClean="0"/>
              <a:t>年</a:t>
            </a:r>
            <a:r>
              <a:rPr lang="en-US" altLang="zh-CN" smtClean="0"/>
              <a:t>12</a:t>
            </a:r>
            <a:r>
              <a:rPr lang="zh-CN" altLang="en-US" smtClean="0"/>
              <a:t>月</a:t>
            </a:r>
            <a:r>
              <a:rPr lang="en-US" altLang="zh-CN" smtClean="0"/>
              <a:t>29</a:t>
            </a:r>
            <a:r>
              <a:rPr lang="zh-CN" altLang="en-US" smtClean="0"/>
              <a:t>日晚</a:t>
            </a:r>
            <a:r>
              <a:rPr lang="en-US" altLang="zh-CN" smtClean="0"/>
              <a:t>18</a:t>
            </a:r>
            <a:r>
              <a:rPr lang="zh-CN" altLang="en-US" smtClean="0"/>
              <a:t>时至</a:t>
            </a:r>
            <a:r>
              <a:rPr lang="en-US" altLang="zh-CN" smtClean="0"/>
              <a:t>2010</a:t>
            </a:r>
            <a:r>
              <a:rPr lang="zh-CN" altLang="en-US" smtClean="0"/>
              <a:t>年</a:t>
            </a:r>
            <a:r>
              <a:rPr lang="en-US" altLang="zh-CN" smtClean="0"/>
              <a:t>12</a:t>
            </a:r>
            <a:r>
              <a:rPr lang="zh-CN" altLang="en-US" smtClean="0"/>
              <a:t>月</a:t>
            </a:r>
            <a:r>
              <a:rPr lang="en-US" altLang="zh-CN" smtClean="0"/>
              <a:t>30</a:t>
            </a:r>
            <a:r>
              <a:rPr lang="zh-CN" altLang="en-US" smtClean="0"/>
              <a:t>日早</a:t>
            </a:r>
            <a:r>
              <a:rPr lang="en-US" altLang="zh-CN" smtClean="0"/>
              <a:t>8</a:t>
            </a:r>
            <a:r>
              <a:rPr lang="zh-CN" altLang="en-US" smtClean="0"/>
              <a:t>：</a:t>
            </a:r>
            <a:r>
              <a:rPr lang="en-US" altLang="zh-CN" smtClean="0"/>
              <a:t>00</a:t>
            </a:r>
            <a:r>
              <a:rPr lang="zh-CN" altLang="en-US" smtClean="0"/>
              <a:t>完成</a:t>
            </a:r>
            <a:endParaRPr lang="en-US" altLang="zh-CN" smtClean="0"/>
          </a:p>
          <a:p>
            <a:pPr lvl="1"/>
            <a:r>
              <a:rPr lang="zh-CN" altLang="en-US" smtClean="0"/>
              <a:t>第二批次迁移启动其它的业务系统，迁移启动时间视工作准备情况另行通知。</a:t>
            </a:r>
            <a:endParaRPr lang="en-US" altLang="zh-CN" smtClean="0"/>
          </a:p>
          <a:p>
            <a:pPr lvl="1">
              <a:buFont typeface="Arial" charset="0"/>
              <a:buNone/>
            </a:pPr>
            <a:endParaRPr lang="zh-CN" altLang="en-US"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标题 1"/>
          <p:cNvSpPr>
            <a:spLocks noGrp="1"/>
          </p:cNvSpPr>
          <p:nvPr>
            <p:ph type="title"/>
          </p:nvPr>
        </p:nvSpPr>
        <p:spPr/>
        <p:txBody>
          <a:bodyPr/>
          <a:lstStyle/>
          <a:p>
            <a:r>
              <a:rPr lang="zh-CN" altLang="en-US" smtClean="0"/>
              <a:t>网络直报系统迁移说明</a:t>
            </a:r>
          </a:p>
        </p:txBody>
      </p:sp>
      <p:sp>
        <p:nvSpPr>
          <p:cNvPr id="3" name="内容占位符 2"/>
          <p:cNvSpPr>
            <a:spLocks noGrp="1"/>
          </p:cNvSpPr>
          <p:nvPr>
            <p:ph idx="1"/>
          </p:nvPr>
        </p:nvSpPr>
        <p:spPr/>
        <p:txBody>
          <a:bodyPr rtlCol="0">
            <a:normAutofit fontScale="92500" lnSpcReduction="20000"/>
          </a:bodyPr>
          <a:lstStyle/>
          <a:p>
            <a:pPr fontAlgn="auto">
              <a:spcAft>
                <a:spcPts val="0"/>
              </a:spcAft>
              <a:buFont typeface="Arial" pitchFamily="34" charset="0"/>
              <a:buChar char="•"/>
              <a:defRPr/>
            </a:pPr>
            <a:r>
              <a:rPr lang="zh-CN" altLang="en-US" dirty="0" smtClean="0"/>
              <a:t>第一批</a:t>
            </a:r>
            <a:endParaRPr lang="en-US" altLang="zh-CN" dirty="0" smtClean="0"/>
          </a:p>
          <a:p>
            <a:pPr lvl="1" fontAlgn="auto">
              <a:spcAft>
                <a:spcPts val="0"/>
              </a:spcAft>
              <a:buFont typeface="Arial" pitchFamily="34" charset="0"/>
              <a:buChar char="–"/>
              <a:defRPr/>
            </a:pPr>
            <a:r>
              <a:rPr lang="zh-CN" altLang="en-US" dirty="0" smtClean="0"/>
              <a:t>用户</a:t>
            </a:r>
            <a:r>
              <a:rPr lang="zh-CN" altLang="en-US" dirty="0"/>
              <a:t>权限管理系统</a:t>
            </a:r>
            <a:endParaRPr lang="zh-CN" altLang="en-US" sz="2400" dirty="0"/>
          </a:p>
          <a:p>
            <a:pPr lvl="1" fontAlgn="auto">
              <a:spcAft>
                <a:spcPts val="0"/>
              </a:spcAft>
              <a:buFont typeface="Arial" pitchFamily="34" charset="0"/>
              <a:buChar char="–"/>
              <a:defRPr/>
            </a:pPr>
            <a:r>
              <a:rPr lang="zh-CN" altLang="en-US" dirty="0"/>
              <a:t>疾病监测信息报告管理系统</a:t>
            </a:r>
            <a:endParaRPr lang="zh-CN" altLang="en-US" sz="2400" dirty="0"/>
          </a:p>
          <a:p>
            <a:pPr lvl="1" fontAlgn="auto">
              <a:spcAft>
                <a:spcPts val="0"/>
              </a:spcAft>
              <a:buFont typeface="Arial" pitchFamily="34" charset="0"/>
              <a:buChar char="–"/>
              <a:defRPr/>
            </a:pPr>
            <a:r>
              <a:rPr lang="zh-CN" altLang="en-US" dirty="0"/>
              <a:t>突发公共卫生事件报告管理信息系统</a:t>
            </a:r>
            <a:endParaRPr lang="zh-CN" altLang="en-US" sz="2400" dirty="0"/>
          </a:p>
          <a:p>
            <a:pPr lvl="1" fontAlgn="auto">
              <a:spcAft>
                <a:spcPts val="0"/>
              </a:spcAft>
              <a:buFont typeface="Arial" pitchFamily="34" charset="0"/>
              <a:buChar char="–"/>
              <a:defRPr/>
            </a:pPr>
            <a:r>
              <a:rPr lang="zh-CN" altLang="en-US" dirty="0"/>
              <a:t>艾滋病综合防治信息系统</a:t>
            </a:r>
            <a:endParaRPr lang="zh-CN" altLang="en-US" sz="2400" dirty="0"/>
          </a:p>
          <a:p>
            <a:pPr lvl="1" fontAlgn="auto">
              <a:spcAft>
                <a:spcPts val="0"/>
              </a:spcAft>
              <a:buFont typeface="Arial" pitchFamily="34" charset="0"/>
              <a:buChar char="–"/>
              <a:defRPr/>
            </a:pPr>
            <a:r>
              <a:rPr lang="zh-CN" altLang="en-US" dirty="0"/>
              <a:t>结核病管理信息系统</a:t>
            </a:r>
            <a:endParaRPr lang="zh-CN" altLang="en-US" sz="2400" dirty="0"/>
          </a:p>
          <a:p>
            <a:pPr lvl="1" fontAlgn="auto">
              <a:spcAft>
                <a:spcPts val="0"/>
              </a:spcAft>
              <a:buFont typeface="Arial" pitchFamily="34" charset="0"/>
              <a:buChar char="–"/>
              <a:defRPr/>
            </a:pPr>
            <a:r>
              <a:rPr lang="zh-CN" altLang="en-US" dirty="0"/>
              <a:t>专病</a:t>
            </a:r>
            <a:r>
              <a:rPr lang="en-US" dirty="0"/>
              <a:t>/</a:t>
            </a:r>
            <a:r>
              <a:rPr lang="zh-CN" altLang="en-US" dirty="0"/>
              <a:t>单病监测信息报告管理系统</a:t>
            </a:r>
            <a:endParaRPr lang="zh-CN" altLang="en-US" sz="2400" dirty="0"/>
          </a:p>
          <a:p>
            <a:pPr lvl="1" fontAlgn="auto">
              <a:spcAft>
                <a:spcPts val="0"/>
              </a:spcAft>
              <a:buFont typeface="Arial" pitchFamily="34" charset="0"/>
              <a:buChar char="–"/>
              <a:defRPr/>
            </a:pPr>
            <a:r>
              <a:rPr lang="zh-CN" altLang="en-US" dirty="0"/>
              <a:t>重点传染病监测自动预警信息系统</a:t>
            </a:r>
            <a:endParaRPr lang="zh-CN" altLang="en-US" sz="2400" dirty="0"/>
          </a:p>
          <a:p>
            <a:pPr lvl="1" fontAlgn="auto">
              <a:spcAft>
                <a:spcPts val="0"/>
              </a:spcAft>
              <a:buFont typeface="Arial" pitchFamily="34" charset="0"/>
              <a:buChar char="–"/>
              <a:defRPr/>
            </a:pPr>
            <a:r>
              <a:rPr lang="zh-CN" altLang="en-US" dirty="0"/>
              <a:t>甲型</a:t>
            </a:r>
            <a:r>
              <a:rPr lang="en-US" dirty="0"/>
              <a:t>H1N1</a:t>
            </a:r>
            <a:r>
              <a:rPr lang="zh-CN" altLang="en-US" dirty="0"/>
              <a:t>流感信息管理系统</a:t>
            </a:r>
            <a:endParaRPr lang="zh-CN" altLang="en-US" sz="2400" dirty="0"/>
          </a:p>
          <a:p>
            <a:pPr lvl="1" fontAlgn="auto">
              <a:spcAft>
                <a:spcPts val="0"/>
              </a:spcAft>
              <a:buFont typeface="Arial" pitchFamily="34" charset="0"/>
              <a:buChar char="–"/>
              <a:defRPr/>
            </a:pPr>
            <a:r>
              <a:rPr lang="zh-CN" altLang="en-US" dirty="0"/>
              <a:t>中国流感监测信息系统</a:t>
            </a:r>
            <a:endParaRPr lang="zh-CN" altLang="en-US" sz="2400" dirty="0"/>
          </a:p>
          <a:p>
            <a:pPr lvl="1" fontAlgn="auto">
              <a:spcAft>
                <a:spcPts val="0"/>
              </a:spcAft>
              <a:buFont typeface="Arial" pitchFamily="34" charset="0"/>
              <a:buChar char="–"/>
              <a:defRPr/>
            </a:pPr>
            <a:r>
              <a:rPr lang="zh-CN" altLang="en-US" dirty="0"/>
              <a:t>鼠疫防治</a:t>
            </a:r>
            <a:r>
              <a:rPr lang="zh-CN" altLang="en-US" dirty="0" smtClean="0"/>
              <a:t>管理信息系统</a:t>
            </a:r>
            <a:endParaRPr lang="en-US" altLang="zh-CN" dirty="0" smtClean="0"/>
          </a:p>
          <a:p>
            <a:pPr lvl="1" fontAlgn="auto">
              <a:spcAft>
                <a:spcPts val="0"/>
              </a:spcAft>
              <a:buFont typeface="Arial" pitchFamily="34" charset="0"/>
              <a:buChar char="–"/>
              <a:defRPr/>
            </a:pPr>
            <a:endParaRPr lang="zh-CN" altLang="en-US" sz="2400" dirty="0"/>
          </a:p>
          <a:p>
            <a:pPr fontAlgn="auto">
              <a:spcAft>
                <a:spcPts val="0"/>
              </a:spcAft>
              <a:buFont typeface="Arial" pitchFamily="34" charset="0"/>
              <a:buChar char="•"/>
              <a:defRPr/>
            </a:pP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标题 1"/>
          <p:cNvSpPr>
            <a:spLocks noGrp="1"/>
          </p:cNvSpPr>
          <p:nvPr>
            <p:ph type="title"/>
          </p:nvPr>
        </p:nvSpPr>
        <p:spPr/>
        <p:txBody>
          <a:bodyPr/>
          <a:lstStyle/>
          <a:p>
            <a:endParaRPr lang="zh-CN" altLang="en-US" smtClean="0"/>
          </a:p>
        </p:txBody>
      </p:sp>
      <p:sp>
        <p:nvSpPr>
          <p:cNvPr id="3" name="内容占位符 2"/>
          <p:cNvSpPr>
            <a:spLocks noGrp="1"/>
          </p:cNvSpPr>
          <p:nvPr>
            <p:ph idx="1"/>
          </p:nvPr>
        </p:nvSpPr>
        <p:spPr/>
        <p:txBody>
          <a:bodyPr rtlCol="0">
            <a:normAutofit fontScale="92500" lnSpcReduction="10000"/>
          </a:bodyPr>
          <a:lstStyle/>
          <a:p>
            <a:pPr fontAlgn="auto">
              <a:spcAft>
                <a:spcPts val="0"/>
              </a:spcAft>
              <a:buFont typeface="Arial" pitchFamily="34" charset="0"/>
              <a:buChar char="•"/>
              <a:defRPr/>
            </a:pPr>
            <a:r>
              <a:rPr lang="zh-CN" altLang="en-US" dirty="0" smtClean="0"/>
              <a:t>第二批</a:t>
            </a:r>
            <a:endParaRPr lang="en-US" altLang="zh-CN" dirty="0" smtClean="0"/>
          </a:p>
          <a:p>
            <a:pPr lvl="1" fontAlgn="auto">
              <a:spcAft>
                <a:spcPts val="0"/>
              </a:spcAft>
              <a:buFont typeface="Arial" pitchFamily="34" charset="0"/>
              <a:buChar char="–"/>
              <a:defRPr/>
            </a:pPr>
            <a:r>
              <a:rPr lang="zh-CN" altLang="en-US" dirty="0" smtClean="0"/>
              <a:t>救灾</a:t>
            </a:r>
            <a:r>
              <a:rPr lang="zh-CN" altLang="en-US" dirty="0"/>
              <a:t>防病信息报告系统</a:t>
            </a:r>
          </a:p>
          <a:p>
            <a:pPr lvl="1" fontAlgn="auto">
              <a:spcAft>
                <a:spcPts val="0"/>
              </a:spcAft>
              <a:buFont typeface="Arial" pitchFamily="34" charset="0"/>
              <a:buChar char="–"/>
              <a:defRPr/>
            </a:pPr>
            <a:r>
              <a:rPr lang="zh-CN" altLang="en-US" dirty="0"/>
              <a:t>死因登记报告信息系统</a:t>
            </a:r>
          </a:p>
          <a:p>
            <a:pPr lvl="1" fontAlgn="auto">
              <a:spcAft>
                <a:spcPts val="0"/>
              </a:spcAft>
              <a:buFont typeface="Arial" pitchFamily="34" charset="0"/>
              <a:buChar char="–"/>
              <a:defRPr/>
            </a:pPr>
            <a:r>
              <a:rPr lang="zh-CN" altLang="en-US" dirty="0"/>
              <a:t>淮河死因调查系统</a:t>
            </a:r>
          </a:p>
          <a:p>
            <a:pPr lvl="1" fontAlgn="auto">
              <a:spcAft>
                <a:spcPts val="0"/>
              </a:spcAft>
              <a:buFont typeface="Arial" pitchFamily="34" charset="0"/>
              <a:buChar char="–"/>
              <a:defRPr/>
            </a:pPr>
            <a:r>
              <a:rPr lang="zh-CN" altLang="en-US" dirty="0"/>
              <a:t>标准编码管理系统</a:t>
            </a:r>
          </a:p>
          <a:p>
            <a:pPr lvl="1" fontAlgn="auto">
              <a:spcAft>
                <a:spcPts val="0"/>
              </a:spcAft>
              <a:buFont typeface="Arial" pitchFamily="34" charset="0"/>
              <a:buChar char="–"/>
              <a:defRPr/>
            </a:pPr>
            <a:r>
              <a:rPr lang="zh-CN" altLang="en-US" dirty="0"/>
              <a:t>出生登记信息系统</a:t>
            </a:r>
          </a:p>
          <a:p>
            <a:pPr lvl="1" fontAlgn="auto">
              <a:spcAft>
                <a:spcPts val="0"/>
              </a:spcAft>
              <a:buFont typeface="Arial" pitchFamily="34" charset="0"/>
              <a:buChar char="–"/>
              <a:defRPr/>
            </a:pPr>
            <a:r>
              <a:rPr lang="zh-CN" altLang="en-US" dirty="0"/>
              <a:t>疾病预防控制基本信息系统</a:t>
            </a:r>
          </a:p>
          <a:p>
            <a:pPr lvl="1" fontAlgn="auto">
              <a:spcAft>
                <a:spcPts val="0"/>
              </a:spcAft>
              <a:buFont typeface="Arial" pitchFamily="34" charset="0"/>
              <a:buChar char="–"/>
              <a:defRPr/>
            </a:pPr>
            <a:r>
              <a:rPr lang="zh-CN" altLang="en-US" dirty="0"/>
              <a:t>健康危害因素监测信息系统</a:t>
            </a:r>
          </a:p>
          <a:p>
            <a:pPr lvl="1" fontAlgn="auto">
              <a:spcAft>
                <a:spcPts val="0"/>
              </a:spcAft>
              <a:buFont typeface="Arial" pitchFamily="34" charset="0"/>
              <a:buChar char="–"/>
              <a:defRPr/>
            </a:pPr>
            <a:r>
              <a:rPr lang="zh-CN" altLang="en-US" dirty="0"/>
              <a:t>高温中暑病例报告信息系统</a:t>
            </a:r>
          </a:p>
          <a:p>
            <a:pPr lvl="1" fontAlgn="auto">
              <a:spcAft>
                <a:spcPts val="0"/>
              </a:spcAft>
              <a:buFont typeface="Arial" pitchFamily="34" charset="0"/>
              <a:buChar char="–"/>
              <a:defRPr/>
            </a:pPr>
            <a:r>
              <a:rPr lang="zh-CN" altLang="en-US" dirty="0"/>
              <a:t>症状监测直报系统</a:t>
            </a:r>
          </a:p>
          <a:p>
            <a:pPr fontAlgn="auto">
              <a:spcAft>
                <a:spcPts val="0"/>
              </a:spcAft>
              <a:buFont typeface="Arial" pitchFamily="34" charset="0"/>
              <a:buChar char="•"/>
              <a:defRPr/>
            </a:pP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标题 1"/>
          <p:cNvSpPr>
            <a:spLocks noGrp="1"/>
          </p:cNvSpPr>
          <p:nvPr>
            <p:ph type="title"/>
          </p:nvPr>
        </p:nvSpPr>
        <p:spPr/>
        <p:txBody>
          <a:bodyPr/>
          <a:lstStyle/>
          <a:p>
            <a:r>
              <a:rPr lang="zh-CN" altLang="en-US" smtClean="0"/>
              <a:t>二、新址网络直报系统使用</a:t>
            </a:r>
          </a:p>
        </p:txBody>
      </p:sp>
      <p:sp>
        <p:nvSpPr>
          <p:cNvPr id="3" name="内容占位符 2"/>
          <p:cNvSpPr>
            <a:spLocks noGrp="1"/>
          </p:cNvSpPr>
          <p:nvPr>
            <p:ph idx="1"/>
          </p:nvPr>
        </p:nvSpPr>
        <p:spPr>
          <a:xfrm>
            <a:off x="457200" y="1428750"/>
            <a:ext cx="8229600" cy="4697413"/>
          </a:xfrm>
        </p:spPr>
        <p:txBody>
          <a:bodyPr rtlCol="0">
            <a:normAutofit fontScale="92500" lnSpcReduction="20000"/>
          </a:bodyPr>
          <a:lstStyle/>
          <a:p>
            <a:pPr fontAlgn="auto">
              <a:spcAft>
                <a:spcPts val="0"/>
              </a:spcAft>
              <a:buFont typeface="Arial" pitchFamily="34" charset="0"/>
              <a:buChar char="•"/>
              <a:defRPr/>
            </a:pPr>
            <a:r>
              <a:rPr lang="zh-CN" altLang="en-US" dirty="0"/>
              <a:t>第一批迁移系统启用将从</a:t>
            </a:r>
            <a:r>
              <a:rPr lang="en-US" dirty="0"/>
              <a:t>2010</a:t>
            </a:r>
            <a:r>
              <a:rPr lang="zh-CN" altLang="en-US" dirty="0"/>
              <a:t>年</a:t>
            </a:r>
            <a:r>
              <a:rPr lang="en-US" dirty="0"/>
              <a:t>12</a:t>
            </a:r>
            <a:r>
              <a:rPr lang="zh-CN" altLang="en-US" dirty="0"/>
              <a:t>月</a:t>
            </a:r>
            <a:r>
              <a:rPr lang="en-US" dirty="0"/>
              <a:t>30</a:t>
            </a:r>
            <a:r>
              <a:rPr lang="zh-CN" altLang="en-US" dirty="0"/>
              <a:t>日早</a:t>
            </a:r>
            <a:r>
              <a:rPr lang="en-US" dirty="0"/>
              <a:t>8</a:t>
            </a:r>
            <a:r>
              <a:rPr lang="zh-CN" altLang="en-US" dirty="0"/>
              <a:t>：</a:t>
            </a:r>
            <a:r>
              <a:rPr lang="en-US" dirty="0"/>
              <a:t>00</a:t>
            </a:r>
            <a:r>
              <a:rPr lang="zh-CN" altLang="en-US" dirty="0"/>
              <a:t>起，各级用户仍使用原系统用户名和密码，通过新网络</a:t>
            </a:r>
            <a:r>
              <a:rPr lang="en-US" dirty="0"/>
              <a:t>IP</a:t>
            </a:r>
            <a:r>
              <a:rPr lang="zh-CN" altLang="en-US" dirty="0"/>
              <a:t>地址进行登录，若使用原系统</a:t>
            </a:r>
            <a:r>
              <a:rPr lang="en-US" dirty="0"/>
              <a:t>IP</a:t>
            </a:r>
            <a:r>
              <a:rPr lang="zh-CN" altLang="en-US" dirty="0"/>
              <a:t>地址访问时，系统将自动跳转至新</a:t>
            </a:r>
            <a:r>
              <a:rPr lang="zh-CN" altLang="en-US" dirty="0" smtClean="0"/>
              <a:t>系统。</a:t>
            </a:r>
            <a:endParaRPr lang="en-US" altLang="zh-CN" dirty="0" smtClean="0"/>
          </a:p>
          <a:p>
            <a:pPr fontAlgn="auto">
              <a:spcAft>
                <a:spcPts val="0"/>
              </a:spcAft>
              <a:buFont typeface="Arial" pitchFamily="34" charset="0"/>
              <a:buChar char="•"/>
              <a:defRPr/>
            </a:pPr>
            <a:r>
              <a:rPr lang="zh-CN" altLang="en-US" dirty="0"/>
              <a:t>如发现新系统权限与原有权限不一致时，请及时联系本级系统管理员或中国疾控中心技术支持人员进行及时修正。系统迁移启动后即为正式使用系统，不能作为测试使用，如需测试或培训请</a:t>
            </a:r>
            <a:r>
              <a:rPr lang="zh-CN" altLang="en-US" dirty="0" smtClean="0"/>
              <a:t>使用专用</a:t>
            </a:r>
            <a:r>
              <a:rPr lang="zh-CN" altLang="en-US" dirty="0"/>
              <a:t>测试地址</a:t>
            </a:r>
            <a:r>
              <a:rPr lang="zh-CN" altLang="en-US" dirty="0" smtClean="0"/>
              <a:t>。</a:t>
            </a:r>
            <a:endParaRPr lang="en-US" altLang="zh-CN" dirty="0" smtClean="0"/>
          </a:p>
          <a:p>
            <a:pPr fontAlgn="auto">
              <a:spcAft>
                <a:spcPts val="0"/>
              </a:spcAft>
              <a:buFont typeface="Arial" pitchFamily="34" charset="0"/>
              <a:buChar char="•"/>
              <a:defRPr/>
            </a:pPr>
            <a:r>
              <a:rPr lang="zh-CN" altLang="en-US" dirty="0" smtClean="0"/>
              <a:t>第二批系统在未迁移前使用原用户名和密码访问，但是不能修改，新旧系统不同步。</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标题 1"/>
          <p:cNvSpPr>
            <a:spLocks noGrp="1"/>
          </p:cNvSpPr>
          <p:nvPr>
            <p:ph type="title"/>
          </p:nvPr>
        </p:nvSpPr>
        <p:spPr/>
        <p:txBody>
          <a:bodyPr/>
          <a:lstStyle/>
          <a:p>
            <a:r>
              <a:rPr lang="zh-CN" altLang="en-US" b="1" smtClean="0"/>
              <a:t>网络直报系统新址访问</a:t>
            </a:r>
            <a:r>
              <a:rPr lang="en-US" altLang="zh-CN" b="1" smtClean="0"/>
              <a:t>IP</a:t>
            </a:r>
            <a:r>
              <a:rPr lang="zh-CN" altLang="en-US" b="1" smtClean="0"/>
              <a:t>地址</a:t>
            </a:r>
            <a:endParaRPr lang="zh-CN" altLang="en-US" smtClean="0"/>
          </a:p>
        </p:txBody>
      </p:sp>
      <p:sp>
        <p:nvSpPr>
          <p:cNvPr id="3" name="内容占位符 2"/>
          <p:cNvSpPr>
            <a:spLocks noGrp="1"/>
          </p:cNvSpPr>
          <p:nvPr>
            <p:ph idx="1"/>
          </p:nvPr>
        </p:nvSpPr>
        <p:spPr/>
        <p:txBody>
          <a:bodyPr rtlCol="0">
            <a:normAutofit lnSpcReduction="10000"/>
          </a:bodyPr>
          <a:lstStyle/>
          <a:p>
            <a:pPr fontAlgn="auto">
              <a:spcAft>
                <a:spcPts val="0"/>
              </a:spcAft>
              <a:buFont typeface="Arial" pitchFamily="34" charset="0"/>
              <a:buChar char="•"/>
              <a:defRPr/>
            </a:pPr>
            <a:r>
              <a:rPr lang="zh-CN" altLang="en-US" dirty="0"/>
              <a:t>目前对外开放地址（</a:t>
            </a:r>
            <a:r>
              <a:rPr lang="en-US" dirty="0"/>
              <a:t>IP</a:t>
            </a:r>
            <a:r>
              <a:rPr lang="zh-CN" altLang="en-US" dirty="0"/>
              <a:t>）只有电信链路，互联网访问</a:t>
            </a:r>
            <a:r>
              <a:rPr lang="en-US" dirty="0"/>
              <a:t>IP</a:t>
            </a:r>
            <a:r>
              <a:rPr lang="zh-CN" altLang="en-US" dirty="0"/>
              <a:t>地址为</a:t>
            </a:r>
            <a:r>
              <a:rPr lang="en-US" dirty="0"/>
              <a:t>1.202.129.170</a:t>
            </a:r>
            <a:r>
              <a:rPr lang="zh-CN" altLang="en-US" dirty="0"/>
              <a:t>。运行</a:t>
            </a:r>
            <a:r>
              <a:rPr lang="en-US" dirty="0"/>
              <a:t>1</a:t>
            </a:r>
            <a:r>
              <a:rPr lang="zh-CN" altLang="en-US" dirty="0"/>
              <a:t>个月后会增加其它</a:t>
            </a:r>
            <a:r>
              <a:rPr lang="en-US" dirty="0"/>
              <a:t>ISP</a:t>
            </a:r>
            <a:r>
              <a:rPr lang="zh-CN" altLang="en-US" dirty="0"/>
              <a:t>接入链路，对外开放的地址将适时通知。</a:t>
            </a:r>
          </a:p>
          <a:p>
            <a:pPr fontAlgn="auto">
              <a:spcAft>
                <a:spcPts val="0"/>
              </a:spcAft>
              <a:buFont typeface="Arial" pitchFamily="34" charset="0"/>
              <a:buChar char="•"/>
              <a:defRPr/>
            </a:pPr>
            <a:r>
              <a:rPr lang="zh-CN" altLang="en-US" dirty="0"/>
              <a:t>迁移后系统采用单点登录，下面的任何地址登录都能够访问所有授权访问的系统，但为了提高访问速度，避免使用同一地址导致访问量过大，建议不同系统用户采用对应系统的</a:t>
            </a:r>
            <a:r>
              <a:rPr lang="en-US" dirty="0"/>
              <a:t>IP</a:t>
            </a:r>
            <a:r>
              <a:rPr lang="zh-CN" altLang="en-US" dirty="0"/>
              <a:t>地址访问。</a:t>
            </a:r>
          </a:p>
          <a:p>
            <a:pPr fontAlgn="auto">
              <a:spcAft>
                <a:spcPts val="0"/>
              </a:spcAft>
              <a:buFont typeface="Arial" pitchFamily="34" charset="0"/>
              <a:buChar char="•"/>
              <a:defRPr/>
            </a:pP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p:cNvGraphicFramePr>
            <a:graphicFrameLocks noGrp="1"/>
          </p:cNvGraphicFramePr>
          <p:nvPr>
            <p:ph idx="1"/>
          </p:nvPr>
        </p:nvGraphicFramePr>
        <p:xfrm>
          <a:off x="214313" y="214313"/>
          <a:ext cx="8715375" cy="6500812"/>
        </p:xfrm>
        <a:graphic>
          <a:graphicData uri="http://schemas.openxmlformats.org/drawingml/2006/table">
            <a:tbl>
              <a:tblPr/>
              <a:tblGrid>
                <a:gridCol w="2905125"/>
                <a:gridCol w="2905125"/>
                <a:gridCol w="2905125"/>
              </a:tblGrid>
              <a:tr h="228600">
                <a:tc>
                  <a:txBody>
                    <a:bodyPr/>
                    <a:lstStyle/>
                    <a:p>
                      <a:pPr marL="0" marR="0" lvl="0" indent="0" algn="ctr" defTabSz="914400" rtl="0" eaLnBrk="1" fontAlgn="base" latinLnBrk="0" hangingPunct="1">
                        <a:lnSpc>
                          <a:spcPts val="2000"/>
                        </a:lnSpc>
                        <a:spcBef>
                          <a:spcPct val="0"/>
                        </a:spcBef>
                        <a:spcAft>
                          <a:spcPct val="0"/>
                        </a:spcAft>
                        <a:buClrTx/>
                        <a:buSzTx/>
                        <a:buFontTx/>
                        <a:buNone/>
                        <a:tabLst/>
                      </a:pPr>
                      <a:r>
                        <a:rPr kumimoji="0" lang="zh-CN" altLang="en-US" sz="1600" b="1" i="0" u="none" strike="noStrike" cap="none" normalizeH="0" baseline="0" smtClean="0">
                          <a:ln>
                            <a:noFill/>
                          </a:ln>
                          <a:solidFill>
                            <a:srgbClr val="FFFFFF"/>
                          </a:solidFill>
                          <a:effectLst/>
                          <a:latin typeface="Calibri" pitchFamily="34" charset="0"/>
                          <a:ea typeface="仿宋_GB2312" pitchFamily="49" charset="-122"/>
                          <a:cs typeface="Times New Roman" pitchFamily="18" charset="0"/>
                        </a:rPr>
                        <a:t>系统名称</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ts val="2000"/>
                        </a:lnSpc>
                        <a:spcBef>
                          <a:spcPct val="0"/>
                        </a:spcBef>
                        <a:spcAft>
                          <a:spcPct val="0"/>
                        </a:spcAft>
                        <a:buClrTx/>
                        <a:buSzTx/>
                        <a:buFontTx/>
                        <a:buNone/>
                        <a:tabLst/>
                      </a:pPr>
                      <a:r>
                        <a:rPr kumimoji="0" lang="zh-CN" altLang="en-US" sz="1600" b="1" i="0" u="none" strike="noStrike" cap="none" normalizeH="0" baseline="0" smtClean="0">
                          <a:ln>
                            <a:noFill/>
                          </a:ln>
                          <a:solidFill>
                            <a:srgbClr val="FFFFFF"/>
                          </a:solidFill>
                          <a:effectLst/>
                          <a:latin typeface="Calibri" pitchFamily="34" charset="0"/>
                          <a:ea typeface="仿宋_GB2312" pitchFamily="49" charset="-122"/>
                          <a:cs typeface="Times New Roman" pitchFamily="18" charset="0"/>
                        </a:rPr>
                        <a:t>互联网访问地址</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ts val="2000"/>
                        </a:lnSpc>
                        <a:spcBef>
                          <a:spcPct val="0"/>
                        </a:spcBef>
                        <a:spcAft>
                          <a:spcPct val="0"/>
                        </a:spcAft>
                        <a:buClrTx/>
                        <a:buSzTx/>
                        <a:buFontTx/>
                        <a:buNone/>
                        <a:tabLst/>
                      </a:pPr>
                      <a:r>
                        <a:rPr kumimoji="0" lang="en-US" altLang="zh-CN" sz="1600" b="1" i="0" u="none" strike="noStrike" cap="none" normalizeH="0" baseline="0" smtClean="0">
                          <a:ln>
                            <a:noFill/>
                          </a:ln>
                          <a:solidFill>
                            <a:srgbClr val="FFFFFF"/>
                          </a:solidFill>
                          <a:effectLst/>
                          <a:latin typeface="仿宋_GB2312" pitchFamily="49" charset="-122"/>
                          <a:ea typeface="宋体" charset="-122"/>
                          <a:cs typeface="Times New Roman" pitchFamily="18" charset="0"/>
                        </a:rPr>
                        <a:t>VPN</a:t>
                      </a:r>
                      <a:r>
                        <a:rPr kumimoji="0" lang="zh-CN" altLang="en-US" sz="1600" b="1" i="0" u="none" strike="noStrike" cap="none" normalizeH="0" baseline="0" smtClean="0">
                          <a:ln>
                            <a:noFill/>
                          </a:ln>
                          <a:solidFill>
                            <a:srgbClr val="FFFFFF"/>
                          </a:solidFill>
                          <a:effectLst/>
                          <a:latin typeface="Calibri" pitchFamily="34" charset="0"/>
                          <a:ea typeface="仿宋_GB2312" pitchFamily="49" charset="-122"/>
                          <a:cs typeface="Times New Roman" pitchFamily="18" charset="0"/>
                        </a:rPr>
                        <a:t>访问地址</a:t>
                      </a:r>
                      <a:endParaRPr kumimoji="0" lang="zh-CN" altLang="en-US" sz="1600" b="1" i="0" u="none" strike="noStrike" cap="none" normalizeH="0" baseline="0" smtClean="0">
                        <a:ln>
                          <a:noFill/>
                        </a:ln>
                        <a:solidFill>
                          <a:srgbClr val="FFFFFF"/>
                        </a:solidFill>
                        <a:effectLst/>
                        <a:latin typeface="Calibri" pitchFamily="34" charset="0"/>
                        <a:ea typeface="宋体" charset="-122"/>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71475">
                <a:tc>
                  <a:txBody>
                    <a:bodyPr/>
                    <a:lstStyle/>
                    <a:p>
                      <a:pPr marL="0" marR="0" lvl="0" indent="0" algn="l" defTabSz="914400" rtl="0" eaLnBrk="1" fontAlgn="base" latinLnBrk="0" hangingPunct="1">
                        <a:lnSpc>
                          <a:spcPts val="2000"/>
                        </a:lnSpc>
                        <a:spcBef>
                          <a:spcPct val="0"/>
                        </a:spcBef>
                        <a:spcAft>
                          <a:spcPct val="0"/>
                        </a:spcAft>
                        <a:buClrTx/>
                        <a:buSzTx/>
                        <a:buFontTx/>
                        <a:buNone/>
                        <a:tabLst/>
                      </a:pPr>
                      <a:r>
                        <a:rPr kumimoji="0" lang="zh-CN" altLang="en-US" sz="1600" b="0" i="0" u="none" strike="noStrike" cap="none" normalizeH="0" baseline="0" smtClean="0">
                          <a:ln>
                            <a:noFill/>
                          </a:ln>
                          <a:solidFill>
                            <a:srgbClr val="000000"/>
                          </a:solidFill>
                          <a:effectLst/>
                          <a:latin typeface="Calibri" pitchFamily="34" charset="0"/>
                          <a:ea typeface="仿宋_GB2312" pitchFamily="49" charset="-122"/>
                          <a:cs typeface="Times New Roman" pitchFamily="18" charset="0"/>
                        </a:rPr>
                        <a:t>疾病监测信息报告管理系统</a:t>
                      </a:r>
                    </a:p>
                    <a:p>
                      <a:pPr marL="0" marR="0" lvl="0" indent="0" algn="l" defTabSz="914400" rtl="0" eaLnBrk="1" fontAlgn="base" latinLnBrk="0" hangingPunct="1">
                        <a:lnSpc>
                          <a:spcPts val="2000"/>
                        </a:lnSpc>
                        <a:spcBef>
                          <a:spcPct val="0"/>
                        </a:spcBef>
                        <a:spcAft>
                          <a:spcPct val="0"/>
                        </a:spcAft>
                        <a:buClrTx/>
                        <a:buSzTx/>
                        <a:buFontTx/>
                        <a:buNone/>
                        <a:tabLst/>
                      </a:pPr>
                      <a:r>
                        <a:rPr kumimoji="0" lang="zh-CN" altLang="en-US" sz="1600" b="0" i="0" u="none" strike="noStrike" cap="none" normalizeH="0" baseline="0" smtClean="0">
                          <a:ln>
                            <a:noFill/>
                          </a:ln>
                          <a:solidFill>
                            <a:srgbClr val="000000"/>
                          </a:solidFill>
                          <a:effectLst/>
                          <a:latin typeface="Calibri" pitchFamily="34" charset="0"/>
                          <a:ea typeface="仿宋_GB2312" pitchFamily="49" charset="-122"/>
                          <a:cs typeface="Times New Roman" pitchFamily="18" charset="0"/>
                        </a:rPr>
                        <a:t>突发公共卫生事件报告管理信息系统</a:t>
                      </a:r>
                    </a:p>
                    <a:p>
                      <a:pPr marL="0" marR="0" lvl="0" indent="0" algn="l" defTabSz="914400" rtl="0" eaLnBrk="1" fontAlgn="base" latinLnBrk="0" hangingPunct="1">
                        <a:lnSpc>
                          <a:spcPts val="2000"/>
                        </a:lnSpc>
                        <a:spcBef>
                          <a:spcPct val="0"/>
                        </a:spcBef>
                        <a:spcAft>
                          <a:spcPct val="0"/>
                        </a:spcAft>
                        <a:buClrTx/>
                        <a:buSzTx/>
                        <a:buFontTx/>
                        <a:buNone/>
                        <a:tabLst/>
                      </a:pPr>
                      <a:r>
                        <a:rPr kumimoji="0" lang="zh-CN" altLang="en-US" sz="1600" b="0" i="0" u="none" strike="noStrike" cap="none" normalizeH="0" baseline="0" smtClean="0">
                          <a:ln>
                            <a:noFill/>
                          </a:ln>
                          <a:solidFill>
                            <a:srgbClr val="000000"/>
                          </a:solidFill>
                          <a:effectLst/>
                          <a:latin typeface="Calibri" pitchFamily="34" charset="0"/>
                          <a:ea typeface="仿宋_GB2312" pitchFamily="49" charset="-122"/>
                          <a:cs typeface="Courier New" pitchFamily="49" charset="0"/>
                        </a:rPr>
                        <a:t>健康危害因素监测信息系统</a:t>
                      </a:r>
                      <a:endParaRPr kumimoji="0" lang="zh-CN" altLang="en-US" sz="16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p>
                      <a:pPr marL="0" marR="0" lvl="0" indent="0" algn="l" defTabSz="914400" rtl="0" eaLnBrk="1" fontAlgn="base" latinLnBrk="0" hangingPunct="1">
                        <a:lnSpc>
                          <a:spcPts val="2000"/>
                        </a:lnSpc>
                        <a:spcBef>
                          <a:spcPct val="0"/>
                        </a:spcBef>
                        <a:spcAft>
                          <a:spcPct val="0"/>
                        </a:spcAft>
                        <a:buClrTx/>
                        <a:buSzTx/>
                        <a:buFontTx/>
                        <a:buNone/>
                        <a:tabLst/>
                      </a:pPr>
                      <a:r>
                        <a:rPr kumimoji="0" lang="zh-CN" altLang="en-US" sz="1600" b="0" i="0" u="none" strike="noStrike" cap="none" normalizeH="0" baseline="0" smtClean="0">
                          <a:ln>
                            <a:noFill/>
                          </a:ln>
                          <a:solidFill>
                            <a:srgbClr val="000000"/>
                          </a:solidFill>
                          <a:effectLst/>
                          <a:latin typeface="Calibri" pitchFamily="34" charset="0"/>
                          <a:ea typeface="仿宋_GB2312" pitchFamily="49" charset="-122"/>
                        </a:rPr>
                        <a:t>疾病预防控制基本信息系统</a:t>
                      </a:r>
                      <a:endParaRPr kumimoji="0" lang="zh-CN" altLang="en-US" sz="16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p>
                      <a:pPr marL="0" marR="0" lvl="0" indent="0" algn="l" defTabSz="914400" rtl="0" eaLnBrk="1" fontAlgn="base" latinLnBrk="0" hangingPunct="1">
                        <a:lnSpc>
                          <a:spcPts val="2000"/>
                        </a:lnSpc>
                        <a:spcBef>
                          <a:spcPct val="0"/>
                        </a:spcBef>
                        <a:spcAft>
                          <a:spcPct val="0"/>
                        </a:spcAft>
                        <a:buClrTx/>
                        <a:buSzTx/>
                        <a:buFontTx/>
                        <a:buNone/>
                        <a:tabLst/>
                      </a:pPr>
                      <a:r>
                        <a:rPr kumimoji="0" lang="zh-CN" altLang="en-US" sz="1600" b="0" i="0" u="none" strike="noStrike" cap="none" normalizeH="0" baseline="0" smtClean="0">
                          <a:ln>
                            <a:noFill/>
                          </a:ln>
                          <a:solidFill>
                            <a:srgbClr val="000000"/>
                          </a:solidFill>
                          <a:effectLst/>
                          <a:latin typeface="Calibri" pitchFamily="34" charset="0"/>
                          <a:ea typeface="仿宋_GB2312" pitchFamily="49" charset="-122"/>
                        </a:rPr>
                        <a:t>传染病自动预警信息系统</a:t>
                      </a:r>
                      <a:endParaRPr kumimoji="0" lang="zh-CN" altLang="en-US" sz="16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p>
                      <a:pPr marL="0" marR="0" lvl="0" indent="0" algn="l" defTabSz="914400" rtl="0" eaLnBrk="1" fontAlgn="base" latinLnBrk="0" hangingPunct="1">
                        <a:lnSpc>
                          <a:spcPts val="2000"/>
                        </a:lnSpc>
                        <a:spcBef>
                          <a:spcPct val="0"/>
                        </a:spcBef>
                        <a:spcAft>
                          <a:spcPct val="0"/>
                        </a:spcAft>
                        <a:buClrTx/>
                        <a:buSzTx/>
                        <a:buFontTx/>
                        <a:buNone/>
                        <a:tabLst/>
                      </a:pPr>
                      <a:r>
                        <a:rPr kumimoji="0" lang="zh-CN" altLang="en-US" sz="1600" b="0" i="0" u="none" strike="noStrike" cap="none" normalizeH="0" baseline="0" smtClean="0">
                          <a:ln>
                            <a:noFill/>
                          </a:ln>
                          <a:solidFill>
                            <a:srgbClr val="000000"/>
                          </a:solidFill>
                          <a:effectLst/>
                          <a:latin typeface="Calibri" pitchFamily="34" charset="0"/>
                          <a:ea typeface="仿宋_GB2312" pitchFamily="49" charset="-122"/>
                        </a:rPr>
                        <a:t>鼠疫防治管理信息系统</a:t>
                      </a:r>
                      <a:endParaRPr kumimoji="0" lang="zh-CN" altLang="en-US" sz="16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p>
                      <a:pPr marL="0" marR="0" lvl="0" indent="0" algn="l" defTabSz="914400" rtl="0" eaLnBrk="1" fontAlgn="base" latinLnBrk="0" hangingPunct="1">
                        <a:lnSpc>
                          <a:spcPts val="2000"/>
                        </a:lnSpc>
                        <a:spcBef>
                          <a:spcPct val="0"/>
                        </a:spcBef>
                        <a:spcAft>
                          <a:spcPct val="0"/>
                        </a:spcAft>
                        <a:buClrTx/>
                        <a:buSzTx/>
                        <a:buFontTx/>
                        <a:buNone/>
                        <a:tabLst/>
                      </a:pPr>
                      <a:r>
                        <a:rPr kumimoji="0" lang="zh-CN" altLang="en-US" sz="1600" b="0" i="0" u="none" strike="noStrike" cap="none" normalizeH="0" baseline="0" smtClean="0">
                          <a:ln>
                            <a:noFill/>
                          </a:ln>
                          <a:solidFill>
                            <a:srgbClr val="000000"/>
                          </a:solidFill>
                          <a:effectLst/>
                          <a:latin typeface="Calibri" pitchFamily="34" charset="0"/>
                          <a:ea typeface="仿宋_GB2312" pitchFamily="49" charset="-122"/>
                        </a:rPr>
                        <a:t>专病</a:t>
                      </a:r>
                      <a:r>
                        <a:rPr kumimoji="0" lang="en-US" altLang="zh-CN" sz="1600" b="0" i="0" u="none" strike="noStrike" cap="none" normalizeH="0" baseline="0" smtClean="0">
                          <a:ln>
                            <a:noFill/>
                          </a:ln>
                          <a:solidFill>
                            <a:srgbClr val="000000"/>
                          </a:solidFill>
                          <a:effectLst/>
                          <a:latin typeface="Calibri" pitchFamily="34" charset="0"/>
                          <a:ea typeface="仿宋_GB2312" pitchFamily="49" charset="-122"/>
                        </a:rPr>
                        <a:t>/</a:t>
                      </a:r>
                      <a:r>
                        <a:rPr kumimoji="0" lang="zh-CN" altLang="en-US" sz="1600" b="0" i="0" u="none" strike="noStrike" cap="none" normalizeH="0" baseline="0" smtClean="0">
                          <a:ln>
                            <a:noFill/>
                          </a:ln>
                          <a:solidFill>
                            <a:srgbClr val="000000"/>
                          </a:solidFill>
                          <a:effectLst/>
                          <a:latin typeface="Calibri" pitchFamily="34" charset="0"/>
                          <a:ea typeface="仿宋_GB2312" pitchFamily="49" charset="-122"/>
                        </a:rPr>
                        <a:t>单病监测信息报告管理系统</a:t>
                      </a:r>
                      <a:endParaRPr kumimoji="0" lang="zh-CN" altLang="en-US" sz="16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p>
                      <a:pPr marL="0" marR="0" lvl="0" indent="0" algn="l" defTabSz="914400" rtl="0" eaLnBrk="1" fontAlgn="base" latinLnBrk="0" hangingPunct="1">
                        <a:lnSpc>
                          <a:spcPts val="2000"/>
                        </a:lnSpc>
                        <a:spcBef>
                          <a:spcPct val="0"/>
                        </a:spcBef>
                        <a:spcAft>
                          <a:spcPct val="0"/>
                        </a:spcAft>
                        <a:buClrTx/>
                        <a:buSzTx/>
                        <a:buFontTx/>
                        <a:buNone/>
                        <a:tabLst/>
                      </a:pPr>
                      <a:r>
                        <a:rPr kumimoji="0" lang="zh-CN" altLang="en-US" sz="1600" b="0" i="0" u="none" strike="noStrike" cap="none" normalizeH="0" baseline="0" smtClean="0">
                          <a:ln>
                            <a:noFill/>
                          </a:ln>
                          <a:solidFill>
                            <a:srgbClr val="000000"/>
                          </a:solidFill>
                          <a:effectLst/>
                          <a:latin typeface="Calibri" pitchFamily="34" charset="0"/>
                          <a:ea typeface="仿宋_GB2312" pitchFamily="49" charset="-122"/>
                        </a:rPr>
                        <a:t>甲型</a:t>
                      </a:r>
                      <a:r>
                        <a:rPr kumimoji="0" lang="en-US" altLang="zh-CN" sz="1600" b="0" i="0" u="none" strike="noStrike" cap="none" normalizeH="0" baseline="0" smtClean="0">
                          <a:ln>
                            <a:noFill/>
                          </a:ln>
                          <a:solidFill>
                            <a:srgbClr val="000000"/>
                          </a:solidFill>
                          <a:effectLst/>
                          <a:latin typeface="Calibri" pitchFamily="34" charset="0"/>
                          <a:ea typeface="仿宋_GB2312" pitchFamily="49" charset="-122"/>
                        </a:rPr>
                        <a:t>H1N1</a:t>
                      </a:r>
                      <a:r>
                        <a:rPr kumimoji="0" lang="zh-CN" altLang="en-US" sz="1600" b="0" i="0" u="none" strike="noStrike" cap="none" normalizeH="0" baseline="0" smtClean="0">
                          <a:ln>
                            <a:noFill/>
                          </a:ln>
                          <a:solidFill>
                            <a:srgbClr val="000000"/>
                          </a:solidFill>
                          <a:effectLst/>
                          <a:latin typeface="Calibri" pitchFamily="34" charset="0"/>
                          <a:ea typeface="仿宋_GB2312" pitchFamily="49" charset="-122"/>
                        </a:rPr>
                        <a:t>流感信息管理系统</a:t>
                      </a:r>
                      <a:endParaRPr kumimoji="0" lang="zh-CN" altLang="en-US" sz="16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p>
                      <a:pPr marL="0" marR="0" lvl="0" indent="0" algn="l" defTabSz="914400" rtl="0" eaLnBrk="1" fontAlgn="base" latinLnBrk="0" hangingPunct="1">
                        <a:lnSpc>
                          <a:spcPts val="2000"/>
                        </a:lnSpc>
                        <a:spcBef>
                          <a:spcPct val="0"/>
                        </a:spcBef>
                        <a:spcAft>
                          <a:spcPct val="0"/>
                        </a:spcAft>
                        <a:buClrTx/>
                        <a:buSzTx/>
                        <a:buFontTx/>
                        <a:buNone/>
                        <a:tabLst/>
                      </a:pPr>
                      <a:r>
                        <a:rPr kumimoji="0" lang="zh-CN" altLang="en-US" sz="1600" b="0" i="0" u="none" strike="noStrike" cap="none" normalizeH="0" baseline="0" smtClean="0">
                          <a:ln>
                            <a:noFill/>
                          </a:ln>
                          <a:solidFill>
                            <a:srgbClr val="000000"/>
                          </a:solidFill>
                          <a:effectLst/>
                          <a:latin typeface="Calibri" pitchFamily="34" charset="0"/>
                          <a:ea typeface="仿宋_GB2312" pitchFamily="49" charset="-122"/>
                        </a:rPr>
                        <a:t>救灾防病信息报告系统</a:t>
                      </a:r>
                      <a:endParaRPr kumimoji="0" lang="zh-CN" altLang="en-US" sz="16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p>
                      <a:pPr marL="0" marR="0" lvl="0" indent="0" algn="l" defTabSz="914400" rtl="0" eaLnBrk="1" fontAlgn="base" latinLnBrk="0" hangingPunct="1">
                        <a:lnSpc>
                          <a:spcPts val="2000"/>
                        </a:lnSpc>
                        <a:spcBef>
                          <a:spcPct val="0"/>
                        </a:spcBef>
                        <a:spcAft>
                          <a:spcPct val="0"/>
                        </a:spcAft>
                        <a:buClrTx/>
                        <a:buSzTx/>
                        <a:buFontTx/>
                        <a:buNone/>
                        <a:tabLst/>
                      </a:pPr>
                      <a:r>
                        <a:rPr kumimoji="0" lang="zh-CN" altLang="en-US" sz="1600" b="0" i="0" u="none" strike="noStrike" cap="none" normalizeH="0" baseline="0" smtClean="0">
                          <a:ln>
                            <a:noFill/>
                          </a:ln>
                          <a:solidFill>
                            <a:srgbClr val="000000"/>
                          </a:solidFill>
                          <a:effectLst/>
                          <a:latin typeface="Calibri" pitchFamily="34" charset="0"/>
                          <a:ea typeface="仿宋_GB2312" pitchFamily="49" charset="-122"/>
                        </a:rPr>
                        <a:t>症状监测直报系统</a:t>
                      </a:r>
                      <a:endParaRPr kumimoji="0" lang="zh-CN" altLang="en-US" sz="16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p>
                      <a:pPr marL="0" marR="0" lvl="0" indent="0" algn="l" defTabSz="914400" rtl="0" eaLnBrk="1" fontAlgn="base" latinLnBrk="0" hangingPunct="1">
                        <a:lnSpc>
                          <a:spcPts val="2000"/>
                        </a:lnSpc>
                        <a:spcBef>
                          <a:spcPct val="0"/>
                        </a:spcBef>
                        <a:spcAft>
                          <a:spcPct val="0"/>
                        </a:spcAft>
                        <a:buClrTx/>
                        <a:buSzTx/>
                        <a:buFontTx/>
                        <a:buNone/>
                        <a:tabLst/>
                      </a:pPr>
                      <a:r>
                        <a:rPr kumimoji="0" lang="zh-CN" altLang="en-US" sz="1600" b="0" i="0" u="none" strike="noStrike" cap="none" normalizeH="0" baseline="0" smtClean="0">
                          <a:ln>
                            <a:noFill/>
                          </a:ln>
                          <a:solidFill>
                            <a:srgbClr val="000000"/>
                          </a:solidFill>
                          <a:effectLst/>
                          <a:latin typeface="Calibri" pitchFamily="34" charset="0"/>
                          <a:ea typeface="仿宋_GB2312" pitchFamily="49" charset="-122"/>
                        </a:rPr>
                        <a:t>高温中暑病例报告系统</a:t>
                      </a:r>
                      <a:endParaRPr kumimoji="0" lang="zh-CN" altLang="en-US" sz="16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914400" rtl="0" eaLnBrk="1" fontAlgn="base" latinLnBrk="0" hangingPunct="1">
                        <a:lnSpc>
                          <a:spcPts val="2000"/>
                        </a:lnSpc>
                        <a:spcBef>
                          <a:spcPct val="0"/>
                        </a:spcBef>
                        <a:spcAft>
                          <a:spcPct val="0"/>
                        </a:spcAft>
                        <a:buClrTx/>
                        <a:buSzTx/>
                        <a:buFontTx/>
                        <a:buNone/>
                        <a:tabLst/>
                      </a:pPr>
                      <a:r>
                        <a:rPr kumimoji="0" lang="en-US" altLang="zh-CN" sz="1600" b="0" i="0" u="none" strike="noStrike" cap="none" normalizeH="0" baseline="0" smtClean="0">
                          <a:ln>
                            <a:noFill/>
                          </a:ln>
                          <a:solidFill>
                            <a:srgbClr val="000000"/>
                          </a:solidFill>
                          <a:effectLst/>
                          <a:latin typeface="仿宋_GB2312" pitchFamily="49" charset="-122"/>
                          <a:ea typeface="宋体" charset="-122"/>
                          <a:cs typeface="Times New Roman" pitchFamily="18" charset="0"/>
                        </a:rPr>
                        <a:t>http://1.202.129.170/</a:t>
                      </a:r>
                      <a:endParaRPr kumimoji="0" lang="zh-CN" altLang="zh-CN" sz="16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914400" rtl="0" eaLnBrk="1" fontAlgn="base" latinLnBrk="0" hangingPunct="1">
                        <a:lnSpc>
                          <a:spcPts val="2000"/>
                        </a:lnSpc>
                        <a:spcBef>
                          <a:spcPct val="0"/>
                        </a:spcBef>
                        <a:spcAft>
                          <a:spcPct val="0"/>
                        </a:spcAft>
                        <a:buClrTx/>
                        <a:buSzTx/>
                        <a:buFontTx/>
                        <a:buNone/>
                        <a:tabLst/>
                      </a:pPr>
                      <a:r>
                        <a:rPr kumimoji="0" lang="en-US" altLang="zh-CN" sz="1600" b="0" i="0" u="none" strike="noStrike" cap="none" normalizeH="0" baseline="0" smtClean="0">
                          <a:ln>
                            <a:noFill/>
                          </a:ln>
                          <a:solidFill>
                            <a:srgbClr val="000000"/>
                          </a:solidFill>
                          <a:effectLst/>
                          <a:latin typeface="仿宋_GB2312" pitchFamily="49" charset="-122"/>
                          <a:ea typeface="宋体" charset="-122"/>
                          <a:cs typeface="Times New Roman" pitchFamily="18" charset="0"/>
                        </a:rPr>
                        <a:t>http://10.249.1.14/</a:t>
                      </a:r>
                      <a:endParaRPr kumimoji="0" lang="zh-CN" altLang="zh-CN" sz="16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just" defTabSz="914400" rtl="0" eaLnBrk="1" fontAlgn="base" latinLnBrk="0" hangingPunct="1">
                        <a:lnSpc>
                          <a:spcPts val="2000"/>
                        </a:lnSpc>
                        <a:spcBef>
                          <a:spcPct val="0"/>
                        </a:spcBef>
                        <a:spcAft>
                          <a:spcPct val="0"/>
                        </a:spcAft>
                        <a:buClrTx/>
                        <a:buSzTx/>
                        <a:buFontTx/>
                        <a:buNone/>
                        <a:tabLst/>
                      </a:pPr>
                      <a:r>
                        <a:rPr kumimoji="0" lang="zh-CN" altLang="en-US" sz="1600" b="0" i="0" u="none" strike="noStrike" cap="none" normalizeH="0" baseline="0" smtClean="0">
                          <a:ln>
                            <a:noFill/>
                          </a:ln>
                          <a:solidFill>
                            <a:srgbClr val="000000"/>
                          </a:solidFill>
                          <a:effectLst/>
                          <a:latin typeface="Calibri" pitchFamily="34" charset="0"/>
                          <a:ea typeface="仿宋_GB2312" pitchFamily="49" charset="-122"/>
                          <a:cs typeface="Times New Roman" pitchFamily="18" charset="0"/>
                        </a:rPr>
                        <a:t>用户认证与授权管理系统</a:t>
                      </a:r>
                    </a:p>
                    <a:p>
                      <a:pPr marL="0" marR="0" lvl="0" indent="0" algn="just" defTabSz="914400" rtl="0" eaLnBrk="1" fontAlgn="base" latinLnBrk="0" hangingPunct="1">
                        <a:lnSpc>
                          <a:spcPts val="2000"/>
                        </a:lnSpc>
                        <a:spcBef>
                          <a:spcPct val="0"/>
                        </a:spcBef>
                        <a:spcAft>
                          <a:spcPct val="0"/>
                        </a:spcAft>
                        <a:buClrTx/>
                        <a:buSzTx/>
                        <a:buFontTx/>
                        <a:buNone/>
                        <a:tabLst/>
                      </a:pPr>
                      <a:r>
                        <a:rPr kumimoji="0" lang="zh-CN" altLang="en-US" sz="1600" b="0" i="0" u="none" strike="noStrike" cap="none" normalizeH="0" baseline="0" smtClean="0">
                          <a:ln>
                            <a:noFill/>
                          </a:ln>
                          <a:solidFill>
                            <a:srgbClr val="000000"/>
                          </a:solidFill>
                          <a:effectLst/>
                          <a:latin typeface="Calibri" pitchFamily="34" charset="0"/>
                          <a:ea typeface="仿宋_GB2312" pitchFamily="49" charset="-122"/>
                          <a:cs typeface="Times New Roman" pitchFamily="18" charset="0"/>
                        </a:rPr>
                        <a:t>（原用户权限管理系统）</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914400" rtl="0" eaLnBrk="1" fontAlgn="base" latinLnBrk="0" hangingPunct="1">
                        <a:lnSpc>
                          <a:spcPts val="2000"/>
                        </a:lnSpc>
                        <a:spcBef>
                          <a:spcPct val="0"/>
                        </a:spcBef>
                        <a:spcAft>
                          <a:spcPct val="0"/>
                        </a:spcAft>
                        <a:buClrTx/>
                        <a:buSzTx/>
                        <a:buFontTx/>
                        <a:buNone/>
                        <a:tabLst/>
                      </a:pPr>
                      <a:r>
                        <a:rPr kumimoji="0" lang="en-US" altLang="zh-CN" sz="1600" b="0" i="0" u="none" strike="noStrike" cap="none" normalizeH="0" baseline="0" smtClean="0">
                          <a:ln>
                            <a:noFill/>
                          </a:ln>
                          <a:solidFill>
                            <a:srgbClr val="000000"/>
                          </a:solidFill>
                          <a:effectLst/>
                          <a:latin typeface="仿宋_GB2312" pitchFamily="49" charset="-122"/>
                          <a:ea typeface="宋体" charset="-122"/>
                          <a:cs typeface="Times New Roman" pitchFamily="18" charset="0"/>
                        </a:rPr>
                        <a:t>http://1.202.129.170/UAAMS/</a:t>
                      </a:r>
                      <a:endParaRPr kumimoji="0" lang="zh-CN" altLang="zh-CN" sz="16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914400" rtl="0" eaLnBrk="1" fontAlgn="base" latinLnBrk="0" hangingPunct="1">
                        <a:lnSpc>
                          <a:spcPts val="2000"/>
                        </a:lnSpc>
                        <a:spcBef>
                          <a:spcPct val="0"/>
                        </a:spcBef>
                        <a:spcAft>
                          <a:spcPct val="0"/>
                        </a:spcAft>
                        <a:buClrTx/>
                        <a:buSzTx/>
                        <a:buFontTx/>
                        <a:buNone/>
                        <a:tabLst/>
                      </a:pPr>
                      <a:r>
                        <a:rPr kumimoji="0" lang="en-US" altLang="zh-CN" sz="1600" b="0" i="0" u="none" strike="noStrike" cap="none" normalizeH="0" baseline="0" smtClean="0">
                          <a:ln>
                            <a:noFill/>
                          </a:ln>
                          <a:solidFill>
                            <a:srgbClr val="000000"/>
                          </a:solidFill>
                          <a:effectLst/>
                          <a:latin typeface="仿宋_GB2312" pitchFamily="49" charset="-122"/>
                          <a:ea typeface="宋体" charset="-122"/>
                          <a:cs typeface="Times New Roman" pitchFamily="18" charset="0"/>
                        </a:rPr>
                        <a:t>http:// 10.249.1.14/UAAMS/</a:t>
                      </a:r>
                      <a:endParaRPr kumimoji="0" lang="zh-CN" altLang="zh-CN" sz="16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71475">
                <a:tc>
                  <a:txBody>
                    <a:bodyPr/>
                    <a:lstStyle/>
                    <a:p>
                      <a:pPr marL="0" marR="0" lvl="0" indent="0" algn="l" defTabSz="914400" rtl="0" eaLnBrk="1" fontAlgn="base" latinLnBrk="0" hangingPunct="1">
                        <a:lnSpc>
                          <a:spcPts val="2000"/>
                        </a:lnSpc>
                        <a:spcBef>
                          <a:spcPct val="0"/>
                        </a:spcBef>
                        <a:spcAft>
                          <a:spcPct val="0"/>
                        </a:spcAft>
                        <a:buClrTx/>
                        <a:buSzTx/>
                        <a:buFontTx/>
                        <a:buNone/>
                        <a:tabLst/>
                      </a:pPr>
                      <a:r>
                        <a:rPr kumimoji="0" lang="zh-CN" altLang="en-US" sz="1600" b="0" i="0" u="none" strike="noStrike" cap="none" normalizeH="0" baseline="0" smtClean="0">
                          <a:ln>
                            <a:noFill/>
                          </a:ln>
                          <a:solidFill>
                            <a:srgbClr val="000000"/>
                          </a:solidFill>
                          <a:effectLst/>
                          <a:latin typeface="Calibri" pitchFamily="34" charset="0"/>
                          <a:ea typeface="仿宋_GB2312" pitchFamily="49" charset="-122"/>
                          <a:cs typeface="Times New Roman" pitchFamily="18" charset="0"/>
                        </a:rPr>
                        <a:t>新结核病管理系统</a:t>
                      </a:r>
                    </a:p>
                    <a:p>
                      <a:pPr marL="0" marR="0" lvl="0" indent="0" algn="l" defTabSz="914400" rtl="0" eaLnBrk="1" fontAlgn="base" latinLnBrk="0" hangingPunct="1">
                        <a:lnSpc>
                          <a:spcPts val="2000"/>
                        </a:lnSpc>
                        <a:spcBef>
                          <a:spcPct val="0"/>
                        </a:spcBef>
                        <a:spcAft>
                          <a:spcPct val="0"/>
                        </a:spcAft>
                        <a:buClrTx/>
                        <a:buSzTx/>
                        <a:buFontTx/>
                        <a:buNone/>
                        <a:tabLst/>
                      </a:pPr>
                      <a:r>
                        <a:rPr kumimoji="0" lang="zh-CN" altLang="en-US" sz="1600" b="0" i="0" u="none" strike="noStrike" cap="none" normalizeH="0" baseline="0" smtClean="0">
                          <a:ln>
                            <a:noFill/>
                          </a:ln>
                          <a:solidFill>
                            <a:srgbClr val="000000"/>
                          </a:solidFill>
                          <a:effectLst/>
                          <a:latin typeface="Calibri" pitchFamily="34" charset="0"/>
                          <a:ea typeface="仿宋_GB2312" pitchFamily="49" charset="-122"/>
                          <a:cs typeface="Times New Roman" pitchFamily="18" charset="0"/>
                        </a:rPr>
                        <a:t>艾滋病网络直报系统</a:t>
                      </a: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ts val="2000"/>
                        </a:lnSpc>
                        <a:spcBef>
                          <a:spcPct val="0"/>
                        </a:spcBef>
                        <a:spcAft>
                          <a:spcPct val="0"/>
                        </a:spcAft>
                        <a:buClrTx/>
                        <a:buSzTx/>
                        <a:buFontTx/>
                        <a:buNone/>
                        <a:tabLst/>
                      </a:pPr>
                      <a:r>
                        <a:rPr kumimoji="0" lang="en-US" altLang="zh-CN" sz="1600" b="0" i="0" u="none" strike="noStrike" cap="none" normalizeH="0" baseline="0" smtClean="0">
                          <a:ln>
                            <a:noFill/>
                          </a:ln>
                          <a:solidFill>
                            <a:srgbClr val="000000"/>
                          </a:solidFill>
                          <a:effectLst/>
                          <a:latin typeface="仿宋_GB2312" pitchFamily="49" charset="-122"/>
                          <a:ea typeface="宋体" charset="-122"/>
                          <a:cs typeface="Times New Roman" pitchFamily="18" charset="0"/>
                        </a:rPr>
                        <a:t>http://1.202.129.170:81/</a:t>
                      </a:r>
                      <a:endParaRPr kumimoji="0" lang="zh-CN" altLang="zh-CN" sz="16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ts val="2000"/>
                        </a:lnSpc>
                        <a:spcBef>
                          <a:spcPct val="0"/>
                        </a:spcBef>
                        <a:spcAft>
                          <a:spcPct val="0"/>
                        </a:spcAft>
                        <a:buClrTx/>
                        <a:buSzTx/>
                        <a:buFontTx/>
                        <a:buNone/>
                        <a:tabLst/>
                      </a:pPr>
                      <a:r>
                        <a:rPr kumimoji="0" lang="en-US" altLang="zh-CN" sz="1600" b="0" i="0" u="none" strike="noStrike" cap="none" normalizeH="0" baseline="0" smtClean="0">
                          <a:ln>
                            <a:noFill/>
                          </a:ln>
                          <a:solidFill>
                            <a:srgbClr val="000000"/>
                          </a:solidFill>
                          <a:effectLst/>
                          <a:latin typeface="仿宋_GB2312" pitchFamily="49" charset="-122"/>
                          <a:ea typeface="宋体" charset="-122"/>
                          <a:cs typeface="Times New Roman" pitchFamily="18" charset="0"/>
                        </a:rPr>
                        <a:t>http:// 10.249.1.23:81/</a:t>
                      </a:r>
                      <a:endParaRPr kumimoji="0" lang="zh-CN" altLang="zh-CN" sz="16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l" defTabSz="914400" rtl="0" eaLnBrk="1" fontAlgn="base" latinLnBrk="0" hangingPunct="1">
                        <a:lnSpc>
                          <a:spcPts val="2000"/>
                        </a:lnSpc>
                        <a:spcBef>
                          <a:spcPct val="0"/>
                        </a:spcBef>
                        <a:spcAft>
                          <a:spcPct val="0"/>
                        </a:spcAft>
                        <a:buClrTx/>
                        <a:buSzTx/>
                        <a:buFontTx/>
                        <a:buNone/>
                        <a:tabLst/>
                      </a:pPr>
                      <a:r>
                        <a:rPr kumimoji="0" lang="zh-CN" altLang="en-US" sz="1600" b="0" i="0" u="none" strike="noStrike" cap="none" normalizeH="0" baseline="0" smtClean="0">
                          <a:ln>
                            <a:noFill/>
                          </a:ln>
                          <a:solidFill>
                            <a:srgbClr val="000000"/>
                          </a:solidFill>
                          <a:effectLst/>
                          <a:latin typeface="Calibri" pitchFamily="34" charset="0"/>
                          <a:ea typeface="仿宋_GB2312" pitchFamily="49" charset="-122"/>
                          <a:cs typeface="Courier New" pitchFamily="49" charset="0"/>
                        </a:rPr>
                        <a:t>中国流感监测信息系统</a:t>
                      </a:r>
                      <a:endParaRPr kumimoji="0" lang="zh-CN" altLang="en-US" sz="1600" b="0" i="0" u="none" strike="noStrike" cap="none" normalizeH="0" baseline="0" smtClean="0">
                        <a:ln>
                          <a:noFill/>
                        </a:ln>
                        <a:solidFill>
                          <a:srgbClr val="000000"/>
                        </a:solidFill>
                        <a:effectLst/>
                        <a:latin typeface="Calibri" pitchFamily="34" charset="0"/>
                        <a:ea typeface="仿宋_GB2312" pitchFamily="49" charset="-122"/>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ts val="2000"/>
                        </a:lnSpc>
                        <a:spcBef>
                          <a:spcPct val="0"/>
                        </a:spcBef>
                        <a:spcAft>
                          <a:spcPct val="0"/>
                        </a:spcAft>
                        <a:buClrTx/>
                        <a:buSzTx/>
                        <a:buFontTx/>
                        <a:buNone/>
                        <a:tabLst/>
                      </a:pPr>
                      <a:r>
                        <a:rPr kumimoji="0" lang="en-US" altLang="zh-CN" sz="1600" b="0" i="0" u="none" strike="noStrike" cap="none" normalizeH="0" baseline="0" smtClean="0">
                          <a:ln>
                            <a:noFill/>
                          </a:ln>
                          <a:solidFill>
                            <a:srgbClr val="000000"/>
                          </a:solidFill>
                          <a:effectLst/>
                          <a:latin typeface="仿宋_GB2312" pitchFamily="49" charset="-122"/>
                          <a:ea typeface="宋体" charset="-122"/>
                          <a:cs typeface="Times New Roman" pitchFamily="18" charset="0"/>
                        </a:rPr>
                        <a:t>http://1.202.129.170:82/</a:t>
                      </a:r>
                      <a:endParaRPr kumimoji="0" lang="zh-CN" altLang="zh-CN" sz="16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ts val="2000"/>
                        </a:lnSpc>
                        <a:spcBef>
                          <a:spcPct val="0"/>
                        </a:spcBef>
                        <a:spcAft>
                          <a:spcPct val="0"/>
                        </a:spcAft>
                        <a:buClrTx/>
                        <a:buSzTx/>
                        <a:buFontTx/>
                        <a:buNone/>
                        <a:tabLst/>
                      </a:pPr>
                      <a:r>
                        <a:rPr kumimoji="0" lang="en-US" altLang="zh-CN" sz="1600" b="0" i="0" u="none" strike="noStrike" cap="none" normalizeH="0" baseline="0" smtClean="0">
                          <a:ln>
                            <a:noFill/>
                          </a:ln>
                          <a:solidFill>
                            <a:srgbClr val="000000"/>
                          </a:solidFill>
                          <a:effectLst/>
                          <a:latin typeface="仿宋_GB2312" pitchFamily="49" charset="-122"/>
                          <a:ea typeface="宋体" charset="-122"/>
                          <a:cs typeface="Times New Roman" pitchFamily="18" charset="0"/>
                        </a:rPr>
                        <a:t>http:// 10.249.1.28:82/</a:t>
                      </a:r>
                      <a:endParaRPr kumimoji="0" lang="zh-CN" altLang="zh-CN" sz="16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766763">
                <a:tc>
                  <a:txBody>
                    <a:bodyPr/>
                    <a:lstStyle/>
                    <a:p>
                      <a:pPr marL="0" marR="0" lvl="0" indent="0" algn="l" defTabSz="914400" rtl="0" eaLnBrk="1" fontAlgn="base" latinLnBrk="0" hangingPunct="1">
                        <a:lnSpc>
                          <a:spcPts val="2000"/>
                        </a:lnSpc>
                        <a:spcBef>
                          <a:spcPct val="0"/>
                        </a:spcBef>
                        <a:spcAft>
                          <a:spcPct val="0"/>
                        </a:spcAft>
                        <a:buClrTx/>
                        <a:buSzTx/>
                        <a:buFontTx/>
                        <a:buNone/>
                        <a:tabLst/>
                      </a:pPr>
                      <a:r>
                        <a:rPr kumimoji="0" lang="zh-CN" altLang="en-US" sz="1600" b="0" i="0" u="none" strike="noStrike" cap="none" normalizeH="0" baseline="0" smtClean="0">
                          <a:ln>
                            <a:noFill/>
                          </a:ln>
                          <a:solidFill>
                            <a:srgbClr val="000000"/>
                          </a:solidFill>
                          <a:effectLst/>
                          <a:latin typeface="Calibri" pitchFamily="34" charset="0"/>
                          <a:ea typeface="仿宋_GB2312" pitchFamily="49" charset="-122"/>
                          <a:cs typeface="Courier New" pitchFamily="49" charset="0"/>
                        </a:rPr>
                        <a:t>历史数据综合查询统计分析系统（新增系统）</a:t>
                      </a:r>
                      <a:endParaRPr kumimoji="0" lang="zh-CN" altLang="en-US" sz="1600" b="0" i="0" u="none" strike="noStrike" cap="none" normalizeH="0" baseline="0" smtClean="0">
                        <a:ln>
                          <a:noFill/>
                        </a:ln>
                        <a:solidFill>
                          <a:srgbClr val="000000"/>
                        </a:solidFill>
                        <a:effectLst/>
                        <a:latin typeface="Calibri" pitchFamily="34" charset="0"/>
                        <a:ea typeface="仿宋_GB2312" pitchFamily="49" charset="-122"/>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ts val="2000"/>
                        </a:lnSpc>
                        <a:spcBef>
                          <a:spcPct val="0"/>
                        </a:spcBef>
                        <a:spcAft>
                          <a:spcPct val="0"/>
                        </a:spcAft>
                        <a:buClrTx/>
                        <a:buSzTx/>
                        <a:buFontTx/>
                        <a:buNone/>
                        <a:tabLst/>
                      </a:pPr>
                      <a:r>
                        <a:rPr kumimoji="0" lang="en-US" altLang="zh-CN" sz="1600" b="0" i="0" u="none" strike="noStrike" cap="none" normalizeH="0" baseline="0" smtClean="0">
                          <a:ln>
                            <a:noFill/>
                          </a:ln>
                          <a:solidFill>
                            <a:srgbClr val="000000"/>
                          </a:solidFill>
                          <a:effectLst/>
                          <a:latin typeface="仿宋_GB2312" pitchFamily="49" charset="-122"/>
                          <a:ea typeface="宋体" charset="-122"/>
                          <a:cs typeface="Times New Roman" pitchFamily="18" charset="0"/>
                        </a:rPr>
                        <a:t>http://1.202.129.170:83/</a:t>
                      </a:r>
                      <a:endParaRPr kumimoji="0" lang="zh-CN" altLang="zh-CN" sz="16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ts val="2000"/>
                        </a:lnSpc>
                        <a:spcBef>
                          <a:spcPct val="0"/>
                        </a:spcBef>
                        <a:spcAft>
                          <a:spcPct val="0"/>
                        </a:spcAft>
                        <a:buClrTx/>
                        <a:buSzTx/>
                        <a:buFontTx/>
                        <a:buNone/>
                        <a:tabLst/>
                      </a:pPr>
                      <a:r>
                        <a:rPr kumimoji="0" lang="en-US" altLang="zh-CN" sz="1600" b="0" i="0" u="none" strike="noStrike" cap="none" normalizeH="0" baseline="0" smtClean="0">
                          <a:ln>
                            <a:noFill/>
                          </a:ln>
                          <a:solidFill>
                            <a:srgbClr val="000000"/>
                          </a:solidFill>
                          <a:effectLst/>
                          <a:latin typeface="仿宋_GB2312" pitchFamily="49" charset="-122"/>
                          <a:ea typeface="宋体" charset="-122"/>
                          <a:cs typeface="Times New Roman" pitchFamily="18" charset="0"/>
                        </a:rPr>
                        <a:t>http:// 10.249.1.31:83/</a:t>
                      </a:r>
                      <a:endParaRPr kumimoji="0" lang="zh-CN" altLang="zh-CN" sz="16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792163">
                <a:tc>
                  <a:txBody>
                    <a:bodyPr/>
                    <a:lstStyle/>
                    <a:p>
                      <a:pPr marL="0" marR="0" lvl="0" indent="0" algn="l" defTabSz="914400" rtl="0" eaLnBrk="1" fontAlgn="base" latinLnBrk="0" hangingPunct="1">
                        <a:lnSpc>
                          <a:spcPts val="2000"/>
                        </a:lnSpc>
                        <a:spcBef>
                          <a:spcPct val="0"/>
                        </a:spcBef>
                        <a:spcAft>
                          <a:spcPct val="0"/>
                        </a:spcAft>
                        <a:buClrTx/>
                        <a:buSzTx/>
                        <a:buFontTx/>
                        <a:buNone/>
                        <a:tabLst/>
                      </a:pPr>
                      <a:r>
                        <a:rPr kumimoji="0" lang="zh-CN" altLang="en-US" sz="1600" b="0" i="0" u="none" strike="noStrike" cap="none" normalizeH="0" baseline="0" smtClean="0">
                          <a:ln>
                            <a:noFill/>
                          </a:ln>
                          <a:solidFill>
                            <a:srgbClr val="000000"/>
                          </a:solidFill>
                          <a:effectLst/>
                          <a:latin typeface="Calibri" pitchFamily="34" charset="0"/>
                          <a:ea typeface="仿宋_GB2312" pitchFamily="49" charset="-122"/>
                          <a:cs typeface="Courier New" pitchFamily="49" charset="0"/>
                        </a:rPr>
                        <a:t>死因登记报告信息系统</a:t>
                      </a:r>
                      <a:endParaRPr kumimoji="0" lang="zh-CN" altLang="en-US" sz="1600" b="0" i="0" u="none" strike="noStrike" cap="none" normalizeH="0" baseline="0" smtClean="0">
                        <a:ln>
                          <a:noFill/>
                        </a:ln>
                        <a:solidFill>
                          <a:srgbClr val="000000"/>
                        </a:solidFill>
                        <a:effectLst/>
                        <a:latin typeface="Calibri" pitchFamily="34" charset="0"/>
                        <a:ea typeface="仿宋_GB2312" pitchFamily="49" charset="-122"/>
                        <a:cs typeface="Times New Roman" pitchFamily="18" charset="0"/>
                      </a:endParaRPr>
                    </a:p>
                    <a:p>
                      <a:pPr marL="0" marR="0" lvl="0" indent="0" algn="l" defTabSz="914400" rtl="0" eaLnBrk="1" fontAlgn="base" latinLnBrk="0" hangingPunct="1">
                        <a:lnSpc>
                          <a:spcPts val="2000"/>
                        </a:lnSpc>
                        <a:spcBef>
                          <a:spcPct val="0"/>
                        </a:spcBef>
                        <a:spcAft>
                          <a:spcPct val="0"/>
                        </a:spcAft>
                        <a:buClrTx/>
                        <a:buSzTx/>
                        <a:buFontTx/>
                        <a:buNone/>
                        <a:tabLst/>
                      </a:pPr>
                      <a:r>
                        <a:rPr kumimoji="0" lang="zh-CN" altLang="en-US" sz="1600" b="0" i="0" u="none" strike="noStrike" cap="none" normalizeH="0" baseline="0" smtClean="0">
                          <a:ln>
                            <a:noFill/>
                          </a:ln>
                          <a:solidFill>
                            <a:srgbClr val="000000"/>
                          </a:solidFill>
                          <a:effectLst/>
                          <a:latin typeface="Calibri" pitchFamily="34" charset="0"/>
                          <a:ea typeface="仿宋_GB2312" pitchFamily="49" charset="-122"/>
                          <a:cs typeface="Courier New" pitchFamily="49" charset="0"/>
                        </a:rPr>
                        <a:t>淮河死因调查系统</a:t>
                      </a:r>
                      <a:endParaRPr kumimoji="0" lang="zh-CN" altLang="en-US" sz="16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p>
                      <a:pPr marL="0" marR="0" lvl="0" indent="0" algn="l" defTabSz="914400" rtl="0" eaLnBrk="1" fontAlgn="base" latinLnBrk="0" hangingPunct="1">
                        <a:lnSpc>
                          <a:spcPts val="2000"/>
                        </a:lnSpc>
                        <a:spcBef>
                          <a:spcPct val="0"/>
                        </a:spcBef>
                        <a:spcAft>
                          <a:spcPct val="0"/>
                        </a:spcAft>
                        <a:buClrTx/>
                        <a:buSzTx/>
                        <a:buFontTx/>
                        <a:buNone/>
                        <a:tabLst/>
                      </a:pPr>
                      <a:r>
                        <a:rPr kumimoji="0" lang="zh-CN" altLang="en-US" sz="1600" b="0" i="0" u="none" strike="noStrike" cap="none" normalizeH="0" baseline="0" smtClean="0">
                          <a:ln>
                            <a:noFill/>
                          </a:ln>
                          <a:solidFill>
                            <a:srgbClr val="000000"/>
                          </a:solidFill>
                          <a:effectLst/>
                          <a:latin typeface="Calibri" pitchFamily="34" charset="0"/>
                          <a:ea typeface="仿宋_GB2312" pitchFamily="49" charset="-122"/>
                        </a:rPr>
                        <a:t>出生登记信息系统</a:t>
                      </a:r>
                      <a:endParaRPr kumimoji="0" lang="zh-CN" altLang="en-US" sz="16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ts val="2000"/>
                        </a:lnSpc>
                        <a:spcBef>
                          <a:spcPct val="0"/>
                        </a:spcBef>
                        <a:spcAft>
                          <a:spcPct val="0"/>
                        </a:spcAft>
                        <a:buClrTx/>
                        <a:buSzTx/>
                        <a:buFontTx/>
                        <a:buNone/>
                        <a:tabLst/>
                      </a:pPr>
                      <a:r>
                        <a:rPr kumimoji="0" lang="en-US" altLang="zh-CN" sz="1600" b="0" i="0" u="none" strike="noStrike" cap="none" normalizeH="0" baseline="0" smtClean="0">
                          <a:ln>
                            <a:noFill/>
                          </a:ln>
                          <a:solidFill>
                            <a:srgbClr val="000000"/>
                          </a:solidFill>
                          <a:effectLst/>
                          <a:latin typeface="仿宋_GB2312" pitchFamily="49" charset="-122"/>
                          <a:ea typeface="宋体" charset="-122"/>
                          <a:cs typeface="Times New Roman" pitchFamily="18" charset="0"/>
                        </a:rPr>
                        <a:t>http://1.202.129.170:86/</a:t>
                      </a:r>
                      <a:endParaRPr kumimoji="0" lang="zh-CN" altLang="zh-CN" sz="16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914400" rtl="0" eaLnBrk="1" fontAlgn="base" latinLnBrk="0" hangingPunct="1">
                        <a:lnSpc>
                          <a:spcPts val="2000"/>
                        </a:lnSpc>
                        <a:spcBef>
                          <a:spcPct val="0"/>
                        </a:spcBef>
                        <a:spcAft>
                          <a:spcPct val="0"/>
                        </a:spcAft>
                        <a:buClrTx/>
                        <a:buSzTx/>
                        <a:buFontTx/>
                        <a:buNone/>
                        <a:tabLst/>
                      </a:pPr>
                      <a:r>
                        <a:rPr kumimoji="0" lang="en-US" altLang="zh-CN" sz="1600" b="0" i="0" u="none" strike="noStrike" cap="none" normalizeH="0" baseline="0" smtClean="0">
                          <a:ln>
                            <a:noFill/>
                          </a:ln>
                          <a:solidFill>
                            <a:srgbClr val="000000"/>
                          </a:solidFill>
                          <a:effectLst/>
                          <a:latin typeface="仿宋_GB2312" pitchFamily="49" charset="-122"/>
                          <a:ea typeface="宋体" charset="-122"/>
                          <a:cs typeface="Times New Roman" pitchFamily="18" charset="0"/>
                        </a:rPr>
                        <a:t>http:// 10.249.1.42:86/</a:t>
                      </a:r>
                      <a:endParaRPr kumimoji="0" lang="zh-CN" altLang="zh-CN" sz="1600" b="0" i="0" u="none" strike="noStrike" cap="none" normalizeH="0" baseline="0" smtClean="0">
                        <a:ln>
                          <a:noFill/>
                        </a:ln>
                        <a:solidFill>
                          <a:srgbClr val="000000"/>
                        </a:solidFill>
                        <a:effectLst/>
                        <a:latin typeface="Calibri" pitchFamily="34" charset="0"/>
                        <a:ea typeface="宋体" charset="-122"/>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500063" y="1428750"/>
          <a:ext cx="8143875" cy="4572000"/>
        </p:xfrm>
        <a:graphic>
          <a:graphicData uri="http://schemas.openxmlformats.org/drawingml/2006/table">
            <a:tbl>
              <a:tblPr/>
              <a:tblGrid>
                <a:gridCol w="4557712"/>
                <a:gridCol w="3586163"/>
              </a:tblGrid>
              <a:tr h="1143000">
                <a:tc>
                  <a:txBody>
                    <a:bodyPr/>
                    <a:lstStyle/>
                    <a:p>
                      <a:pPr marL="0" marR="0" lvl="0" indent="0" algn="l" defTabSz="914400" rtl="0" eaLnBrk="1" fontAlgn="base" latinLnBrk="0" hangingPunct="1">
                        <a:lnSpc>
                          <a:spcPts val="2000"/>
                        </a:lnSpc>
                        <a:spcBef>
                          <a:spcPct val="0"/>
                        </a:spcBef>
                        <a:spcAft>
                          <a:spcPct val="0"/>
                        </a:spcAft>
                        <a:buClrTx/>
                        <a:buSzTx/>
                        <a:buFontTx/>
                        <a:buNone/>
                        <a:tabLst/>
                      </a:pPr>
                      <a:r>
                        <a:rPr kumimoji="0" lang="zh-CN" altLang="en-US" sz="1800" b="0" i="0" u="none" strike="noStrike" cap="none" normalizeH="0" baseline="0" smtClean="0">
                          <a:ln>
                            <a:noFill/>
                          </a:ln>
                          <a:solidFill>
                            <a:schemeClr val="tx1"/>
                          </a:solidFill>
                          <a:effectLst/>
                          <a:latin typeface="Calibri" pitchFamily="34" charset="0"/>
                          <a:ea typeface="仿宋_GB2312" pitchFamily="49" charset="-122"/>
                          <a:cs typeface="Times New Roman" pitchFamily="18" charset="0"/>
                        </a:rPr>
                        <a:t>各应用系统互联网测试地址</a:t>
                      </a:r>
                    </a:p>
                  </a:txBody>
                  <a:tcPr marL="51528" marR="515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ts val="2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仿宋_GB2312" pitchFamily="49" charset="-122"/>
                          <a:ea typeface="宋体" charset="-122"/>
                          <a:cs typeface="Times New Roman" pitchFamily="18" charset="0"/>
                        </a:rPr>
                        <a:t>http://1.202.129.170:89/</a:t>
                      </a:r>
                      <a:endParaRPr kumimoji="0" lang="zh-CN" altLang="zh-CN" sz="1800" b="0" i="0" u="none" strike="noStrike" cap="none" normalizeH="0" baseline="0" smtClean="0">
                        <a:ln>
                          <a:noFill/>
                        </a:ln>
                        <a:solidFill>
                          <a:schemeClr val="tx1"/>
                        </a:solidFill>
                        <a:effectLst/>
                        <a:latin typeface="Calibri" pitchFamily="34" charset="0"/>
                        <a:ea typeface="宋体" charset="-122"/>
                        <a:cs typeface="Times New Roman" pitchFamily="18" charset="0"/>
                      </a:endParaRPr>
                    </a:p>
                  </a:txBody>
                  <a:tcPr marL="51528" marR="515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43000">
                <a:tc>
                  <a:txBody>
                    <a:bodyPr/>
                    <a:lstStyle/>
                    <a:p>
                      <a:pPr marL="0" marR="0" lvl="0" indent="0" algn="just" defTabSz="914400" rtl="0" eaLnBrk="1" fontAlgn="base" latinLnBrk="0" hangingPunct="1">
                        <a:lnSpc>
                          <a:spcPts val="2000"/>
                        </a:lnSpc>
                        <a:spcBef>
                          <a:spcPct val="0"/>
                        </a:spcBef>
                        <a:spcAft>
                          <a:spcPct val="0"/>
                        </a:spcAft>
                        <a:buClrTx/>
                        <a:buSzTx/>
                        <a:buFontTx/>
                        <a:buNone/>
                        <a:tabLst/>
                      </a:pPr>
                      <a:r>
                        <a:rPr kumimoji="0" lang="zh-CN" altLang="en-US" sz="1800" b="0" i="0" u="none" strike="noStrike" cap="none" normalizeH="0" baseline="0" smtClean="0">
                          <a:ln>
                            <a:noFill/>
                          </a:ln>
                          <a:solidFill>
                            <a:schemeClr val="tx1"/>
                          </a:solidFill>
                          <a:effectLst/>
                          <a:latin typeface="Calibri" pitchFamily="34" charset="0"/>
                          <a:ea typeface="仿宋_GB2312" pitchFamily="49" charset="-122"/>
                          <a:cs typeface="Times New Roman" pitchFamily="18" charset="0"/>
                        </a:rPr>
                        <a:t>用户认证与授权管理系统互联网测试地址</a:t>
                      </a:r>
                    </a:p>
                  </a:txBody>
                  <a:tcPr marL="51528" marR="515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ts val="2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仿宋_GB2312" pitchFamily="49" charset="-122"/>
                          <a:ea typeface="宋体" charset="-122"/>
                          <a:cs typeface="Times New Roman" pitchFamily="18" charset="0"/>
                        </a:rPr>
                        <a:t>http://1.202.129.170:89/UAAMS/</a:t>
                      </a:r>
                      <a:endParaRPr kumimoji="0" lang="zh-CN" altLang="zh-CN" sz="1800" b="0" i="0" u="none" strike="noStrike" cap="none" normalizeH="0" baseline="0" smtClean="0">
                        <a:ln>
                          <a:noFill/>
                        </a:ln>
                        <a:solidFill>
                          <a:schemeClr val="tx1"/>
                        </a:solidFill>
                        <a:effectLst/>
                        <a:latin typeface="Calibri" pitchFamily="34" charset="0"/>
                        <a:ea typeface="宋体" charset="-122"/>
                        <a:cs typeface="Times New Roman" pitchFamily="18" charset="0"/>
                      </a:endParaRPr>
                    </a:p>
                  </a:txBody>
                  <a:tcPr marL="51528" marR="515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43000">
                <a:tc>
                  <a:txBody>
                    <a:bodyPr/>
                    <a:lstStyle/>
                    <a:p>
                      <a:pPr marL="0" marR="0" lvl="0" indent="0" algn="l" defTabSz="914400" rtl="0" eaLnBrk="1" fontAlgn="base" latinLnBrk="0" hangingPunct="1">
                        <a:lnSpc>
                          <a:spcPts val="2000"/>
                        </a:lnSpc>
                        <a:spcBef>
                          <a:spcPct val="0"/>
                        </a:spcBef>
                        <a:spcAft>
                          <a:spcPct val="0"/>
                        </a:spcAft>
                        <a:buClrTx/>
                        <a:buSzTx/>
                        <a:buFontTx/>
                        <a:buNone/>
                        <a:tabLst/>
                      </a:pPr>
                      <a:r>
                        <a:rPr kumimoji="0" lang="zh-CN" altLang="en-US" sz="1800" b="0" i="0" u="none" strike="noStrike" cap="none" normalizeH="0" baseline="0" smtClean="0">
                          <a:ln>
                            <a:noFill/>
                          </a:ln>
                          <a:solidFill>
                            <a:schemeClr val="tx1"/>
                          </a:solidFill>
                          <a:effectLst/>
                          <a:latin typeface="Calibri" pitchFamily="34" charset="0"/>
                          <a:ea typeface="仿宋_GB2312" pitchFamily="49" charset="-122"/>
                          <a:cs typeface="Times New Roman" pitchFamily="18" charset="0"/>
                        </a:rPr>
                        <a:t>各应用系统</a:t>
                      </a:r>
                      <a:r>
                        <a:rPr kumimoji="0" lang="en-US" altLang="zh-CN" sz="1800" b="0" i="0" u="none" strike="noStrike" cap="none" normalizeH="0" baseline="0" smtClean="0">
                          <a:ln>
                            <a:noFill/>
                          </a:ln>
                          <a:solidFill>
                            <a:schemeClr val="tx1"/>
                          </a:solidFill>
                          <a:effectLst/>
                          <a:latin typeface="Calibri" pitchFamily="34" charset="0"/>
                          <a:ea typeface="仿宋_GB2312" pitchFamily="49" charset="-122"/>
                          <a:cs typeface="Times New Roman" pitchFamily="18" charset="0"/>
                        </a:rPr>
                        <a:t>VPN</a:t>
                      </a:r>
                      <a:r>
                        <a:rPr kumimoji="0" lang="zh-CN" altLang="en-US" sz="1800" b="0" i="0" u="none" strike="noStrike" cap="none" normalizeH="0" baseline="0" smtClean="0">
                          <a:ln>
                            <a:noFill/>
                          </a:ln>
                          <a:solidFill>
                            <a:schemeClr val="tx1"/>
                          </a:solidFill>
                          <a:effectLst/>
                          <a:latin typeface="Calibri" pitchFamily="34" charset="0"/>
                          <a:ea typeface="仿宋_GB2312" pitchFamily="49" charset="-122"/>
                          <a:cs typeface="Times New Roman" pitchFamily="18" charset="0"/>
                        </a:rPr>
                        <a:t>测试地址</a:t>
                      </a:r>
                    </a:p>
                  </a:txBody>
                  <a:tcPr marL="51528" marR="515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ts val="2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仿宋_GB2312" pitchFamily="49" charset="-122"/>
                          <a:ea typeface="宋体" charset="-122"/>
                          <a:cs typeface="Times New Roman" pitchFamily="18" charset="0"/>
                        </a:rPr>
                        <a:t>http://10.249.1.55:89/</a:t>
                      </a:r>
                      <a:endParaRPr kumimoji="0" lang="zh-CN" altLang="zh-CN" sz="1800" b="0" i="0" u="none" strike="noStrike" cap="none" normalizeH="0" baseline="0" smtClean="0">
                        <a:ln>
                          <a:noFill/>
                        </a:ln>
                        <a:solidFill>
                          <a:schemeClr val="tx1"/>
                        </a:solidFill>
                        <a:effectLst/>
                        <a:latin typeface="Calibri" pitchFamily="34" charset="0"/>
                        <a:ea typeface="宋体" charset="-122"/>
                        <a:cs typeface="Times New Roman" pitchFamily="18" charset="0"/>
                      </a:endParaRPr>
                    </a:p>
                  </a:txBody>
                  <a:tcPr marL="51528" marR="515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43000">
                <a:tc>
                  <a:txBody>
                    <a:bodyPr/>
                    <a:lstStyle/>
                    <a:p>
                      <a:pPr marL="0" marR="0" lvl="0" indent="0" algn="just" defTabSz="914400" rtl="0" eaLnBrk="1" fontAlgn="base" latinLnBrk="0" hangingPunct="1">
                        <a:lnSpc>
                          <a:spcPts val="2000"/>
                        </a:lnSpc>
                        <a:spcBef>
                          <a:spcPct val="0"/>
                        </a:spcBef>
                        <a:spcAft>
                          <a:spcPct val="0"/>
                        </a:spcAft>
                        <a:buClrTx/>
                        <a:buSzTx/>
                        <a:buFontTx/>
                        <a:buNone/>
                        <a:tabLst/>
                      </a:pPr>
                      <a:r>
                        <a:rPr kumimoji="0" lang="zh-CN" altLang="en-US" sz="1800" b="0" i="0" u="none" strike="noStrike" cap="none" normalizeH="0" baseline="0" smtClean="0">
                          <a:ln>
                            <a:noFill/>
                          </a:ln>
                          <a:solidFill>
                            <a:schemeClr val="tx1"/>
                          </a:solidFill>
                          <a:effectLst/>
                          <a:latin typeface="Calibri" pitchFamily="34" charset="0"/>
                          <a:ea typeface="仿宋_GB2312" pitchFamily="49" charset="-122"/>
                          <a:cs typeface="Times New Roman" pitchFamily="18" charset="0"/>
                        </a:rPr>
                        <a:t>用户认证与授权管理系统</a:t>
                      </a:r>
                      <a:r>
                        <a:rPr kumimoji="0" lang="en-US" altLang="zh-CN" sz="1800" b="0" i="0" u="none" strike="noStrike" cap="none" normalizeH="0" baseline="0" smtClean="0">
                          <a:ln>
                            <a:noFill/>
                          </a:ln>
                          <a:solidFill>
                            <a:schemeClr val="tx1"/>
                          </a:solidFill>
                          <a:effectLst/>
                          <a:latin typeface="Calibri" pitchFamily="34" charset="0"/>
                          <a:ea typeface="仿宋_GB2312" pitchFamily="49" charset="-122"/>
                          <a:cs typeface="Times New Roman" pitchFamily="18" charset="0"/>
                        </a:rPr>
                        <a:t>VPN</a:t>
                      </a:r>
                      <a:r>
                        <a:rPr kumimoji="0" lang="zh-CN" altLang="en-US" sz="1800" b="0" i="0" u="none" strike="noStrike" cap="none" normalizeH="0" baseline="0" smtClean="0">
                          <a:ln>
                            <a:noFill/>
                          </a:ln>
                          <a:solidFill>
                            <a:schemeClr val="tx1"/>
                          </a:solidFill>
                          <a:effectLst/>
                          <a:latin typeface="Calibri" pitchFamily="34" charset="0"/>
                          <a:ea typeface="仿宋_GB2312" pitchFamily="49" charset="-122"/>
                          <a:cs typeface="Times New Roman" pitchFamily="18" charset="0"/>
                        </a:rPr>
                        <a:t>测试地址</a:t>
                      </a:r>
                    </a:p>
                  </a:txBody>
                  <a:tcPr marL="51528" marR="515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ts val="2000"/>
                        </a:lnSpc>
                        <a:spcBef>
                          <a:spcPct val="0"/>
                        </a:spcBef>
                        <a:spcAft>
                          <a:spcPct val="0"/>
                        </a:spcAft>
                        <a:buClrTx/>
                        <a:buSzTx/>
                        <a:buFontTx/>
                        <a:buNone/>
                        <a:tabLst/>
                      </a:pPr>
                      <a:r>
                        <a:rPr kumimoji="0" lang="en-US" altLang="zh-CN" sz="1800" b="0" i="0" u="none" strike="noStrike" cap="none" normalizeH="0" baseline="0" smtClean="0">
                          <a:ln>
                            <a:noFill/>
                          </a:ln>
                          <a:solidFill>
                            <a:schemeClr val="tx1"/>
                          </a:solidFill>
                          <a:effectLst/>
                          <a:latin typeface="仿宋_GB2312" pitchFamily="49" charset="-122"/>
                          <a:ea typeface="宋体" charset="-122"/>
                          <a:cs typeface="Times New Roman" pitchFamily="18" charset="0"/>
                        </a:rPr>
                        <a:t>http://10.249.1.55:89/UAAMS/</a:t>
                      </a:r>
                      <a:endParaRPr kumimoji="0" lang="zh-CN" altLang="zh-CN" sz="1800" b="0" i="0" u="none" strike="noStrike" cap="none" normalizeH="0" baseline="0" smtClean="0">
                        <a:ln>
                          <a:noFill/>
                        </a:ln>
                        <a:solidFill>
                          <a:schemeClr val="tx1"/>
                        </a:solidFill>
                        <a:effectLst/>
                        <a:latin typeface="Calibri" pitchFamily="34" charset="0"/>
                        <a:ea typeface="宋体" charset="-122"/>
                        <a:cs typeface="Times New Roman" pitchFamily="18" charset="0"/>
                      </a:endParaRPr>
                    </a:p>
                  </a:txBody>
                  <a:tcPr marL="51528" marR="5152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1522" name="标题 1"/>
          <p:cNvSpPr>
            <a:spLocks noGrp="1"/>
          </p:cNvSpPr>
          <p:nvPr>
            <p:ph type="title"/>
          </p:nvPr>
        </p:nvSpPr>
        <p:spPr/>
        <p:txBody>
          <a:bodyPr/>
          <a:lstStyle/>
          <a:p>
            <a:r>
              <a:rPr lang="zh-CN" altLang="en-US" smtClean="0"/>
              <a:t>网络直报新系统专用测试地址</a:t>
            </a: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104</TotalTime>
  <Words>1858</Words>
  <Application>Microsoft Office PowerPoint</Application>
  <PresentationFormat>全屏显示(4:3)</PresentationFormat>
  <Paragraphs>117</Paragraphs>
  <Slides>17</Slides>
  <Notes>0</Notes>
  <HiddenSlides>0</HiddenSlides>
  <MMClips>0</MMClips>
  <ScaleCrop>false</ScaleCrop>
  <HeadingPairs>
    <vt:vector size="6" baseType="variant">
      <vt:variant>
        <vt:lpstr>已用的字体</vt:lpstr>
      </vt:variant>
      <vt:variant>
        <vt:i4>6</vt:i4>
      </vt:variant>
      <vt:variant>
        <vt:lpstr>演示文稿设计模板</vt:lpstr>
      </vt:variant>
      <vt:variant>
        <vt:i4>1</vt:i4>
      </vt:variant>
      <vt:variant>
        <vt:lpstr>幻灯片标题</vt:lpstr>
      </vt:variant>
      <vt:variant>
        <vt:i4>17</vt:i4>
      </vt:variant>
    </vt:vector>
  </HeadingPairs>
  <TitlesOfParts>
    <vt:vector size="24" baseType="lpstr">
      <vt:lpstr>Calibri</vt:lpstr>
      <vt:lpstr>宋体</vt:lpstr>
      <vt:lpstr>Arial</vt:lpstr>
      <vt:lpstr>仿宋_GB2312</vt:lpstr>
      <vt:lpstr>Times New Roman</vt:lpstr>
      <vt:lpstr>Courier New</vt:lpstr>
      <vt:lpstr>Office 主题</vt:lpstr>
      <vt:lpstr>关于网络直报系统迁移新址运行的通知</vt:lpstr>
      <vt:lpstr>幻灯片 2</vt:lpstr>
      <vt:lpstr>一、迁移启动时间</vt:lpstr>
      <vt:lpstr>网络直报系统迁移说明</vt:lpstr>
      <vt:lpstr>幻灯片 5</vt:lpstr>
      <vt:lpstr>二、新址网络直报系统使用</vt:lpstr>
      <vt:lpstr>网络直报系统新址访问IP地址</vt:lpstr>
      <vt:lpstr>幻灯片 8</vt:lpstr>
      <vt:lpstr>网络直报新系统专用测试地址</vt:lpstr>
      <vt:lpstr>三、部分客户端软件系统用户使用</vt:lpstr>
      <vt:lpstr>四、网络环境要求</vt:lpstr>
      <vt:lpstr>五、传染病年报统计要求</vt:lpstr>
      <vt:lpstr>六、人员培训</vt:lpstr>
      <vt:lpstr>七、技术支持</vt:lpstr>
      <vt:lpstr>幻灯片 15</vt:lpstr>
      <vt:lpstr>反馈问题</vt:lpstr>
      <vt:lpstr>幻灯片 17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关于网络直报系统迁移新址运行的通知</dc:title>
  <dc:creator>Yanfei</dc:creator>
  <cp:lastModifiedBy>微软中国</cp:lastModifiedBy>
  <cp:revision>24</cp:revision>
  <dcterms:created xsi:type="dcterms:W3CDTF">2010-12-29T13:43:44Z</dcterms:created>
  <dcterms:modified xsi:type="dcterms:W3CDTF">2011-01-02T05:48:30Z</dcterms:modified>
</cp:coreProperties>
</file>