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28972-F32F-4895-A8C7-EDB968F72E94}" type="datetimeFigureOut">
              <a:rPr lang="zh-CN" altLang="en-US" smtClean="0"/>
              <a:t>2010/12/29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05444-1D18-463E-85F2-308FFFD79A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会议日程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597" y="1643052"/>
          <a:ext cx="8277866" cy="4840632"/>
        </p:xfrm>
        <a:graphic>
          <a:graphicData uri="http://schemas.openxmlformats.org/drawingml/2006/table">
            <a:tbl>
              <a:tblPr/>
              <a:tblGrid>
                <a:gridCol w="1757177"/>
                <a:gridCol w="3785361"/>
                <a:gridCol w="2735328"/>
              </a:tblGrid>
              <a:tr h="806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时间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内容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主讲人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6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9:30-9:45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Calibri"/>
                          <a:ea typeface="宋体"/>
                          <a:cs typeface="Times New Roman"/>
                        </a:rPr>
                        <a:t>迁移过程和计划安排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李言飞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06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9:45-10:00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关于启用新址网络直报系统工作的通知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李言飞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10:00-10:30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用户管理和网络安全相关要求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马家奇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10:30-11:30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新系统用户操作培训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中科软公司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06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latin typeface="Calibri"/>
                          <a:ea typeface="宋体"/>
                          <a:cs typeface="Times New Roman"/>
                        </a:rPr>
                        <a:t>11:30-12:00</a:t>
                      </a:r>
                      <a:endParaRPr lang="zh-CN" sz="18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Calibri"/>
                          <a:ea typeface="宋体"/>
                          <a:cs typeface="Times New Roman"/>
                        </a:rPr>
                        <a:t>问题讨论与答疑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迁移过程和计划安排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中国</a:t>
            </a:r>
            <a:r>
              <a:rPr lang="en-US" altLang="zh-CN" dirty="0" smtClean="0"/>
              <a:t>CDC</a:t>
            </a:r>
            <a:r>
              <a:rPr lang="zh-CN" altLang="en-US" dirty="0" smtClean="0"/>
              <a:t>信息中心</a:t>
            </a:r>
            <a:endParaRPr lang="en-US" altLang="zh-CN" dirty="0" smtClean="0"/>
          </a:p>
          <a:p>
            <a:fld id="{450E9D8D-5D18-4E93-9C41-3F188C73B1C7}" type="datetime2">
              <a:rPr lang="zh-CN" altLang="en-US" smtClean="0"/>
              <a:t>2010年12月29日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中国</a:t>
            </a:r>
            <a:r>
              <a:rPr lang="en-US" altLang="zh-CN" dirty="0" smtClean="0"/>
              <a:t>CDC</a:t>
            </a:r>
            <a:r>
              <a:rPr lang="zh-CN" altLang="en-US" dirty="0" smtClean="0"/>
              <a:t>新址信息化建设项目内容之一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月完成招标采购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6</a:t>
            </a:r>
            <a:r>
              <a:rPr lang="zh-CN" altLang="en-US" dirty="0" smtClean="0"/>
              <a:t>月完成方案设计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月完成代码调试、环境搭建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月底前完成功能和性能测试、历史数据迁移</a:t>
            </a:r>
            <a:endParaRPr lang="en-US" altLang="zh-CN" dirty="0" smtClean="0"/>
          </a:p>
          <a:p>
            <a:pPr lvl="1"/>
            <a:r>
              <a:rPr lang="en-US" altLang="zh-CN" dirty="0"/>
              <a:t>2</a:t>
            </a:r>
            <a:r>
              <a:rPr lang="en-US" altLang="zh-CN" dirty="0" smtClean="0"/>
              <a:t>010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29</a:t>
            </a:r>
            <a:r>
              <a:rPr lang="zh-CN" altLang="en-US" dirty="0" smtClean="0"/>
              <a:t>日开始数据迁移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2011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</a:t>
            </a:r>
            <a:r>
              <a:rPr lang="zh-CN" altLang="en-US" dirty="0" smtClean="0"/>
              <a:t>日开始试运行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Grp="1"/>
          </p:cNvGrpSpPr>
          <p:nvPr>
            <p:ph idx="1"/>
          </p:nvPr>
        </p:nvGrpSpPr>
        <p:grpSpPr bwMode="auto">
          <a:xfrm>
            <a:off x="457200" y="1600200"/>
            <a:ext cx="8229600" cy="4525963"/>
            <a:chOff x="0" y="0"/>
            <a:chExt cx="11870" cy="6062"/>
          </a:xfrm>
        </p:grpSpPr>
        <p:sp>
          <p:nvSpPr>
            <p:cNvPr id="5" name="AutoShape 4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11870" cy="6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1400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、升级业务系统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JDK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及软件环境升级）</a:t>
              </a:r>
              <a:endParaRPr lang="zh-CN" altLang="en-US" sz="1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0" y="1751"/>
              <a:ext cx="5661" cy="927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开发新的业务系统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（编码、认证</a:t>
              </a:r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&amp;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权限、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数据交换、历史数据）</a:t>
              </a:r>
              <a:endParaRPr lang="zh-CN" altLang="en-US" sz="1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3365" y="0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、改造业务系统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（登录、认证、授权）</a:t>
              </a: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5400000">
              <a:off x="4043" y="1122"/>
              <a:ext cx="725" cy="457"/>
            </a:xfrm>
            <a:prstGeom prst="notchedRightArrow">
              <a:avLst>
                <a:gd name="adj1" fmla="val 50000"/>
                <a:gd name="adj2" fmla="val 39661"/>
              </a:avLst>
            </a:pr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vert="eaVert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2361" y="196"/>
              <a:ext cx="920" cy="509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696" y="1043"/>
              <a:ext cx="669" cy="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55778" tIns="27889" rIns="55778" bIns="27889"/>
            <a:lstStyle/>
            <a:p>
              <a:pPr algn="l"/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6313" y="849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3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、系统集成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（门户）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3" name="AutoShape 12"/>
            <p:cNvSpPr>
              <a:spLocks/>
            </p:cNvSpPr>
            <p:nvPr/>
          </p:nvSpPr>
          <p:spPr bwMode="auto">
            <a:xfrm>
              <a:off x="5661" y="444"/>
              <a:ext cx="561" cy="1764"/>
            </a:xfrm>
            <a:prstGeom prst="rightBrace">
              <a:avLst>
                <a:gd name="adj1" fmla="val 26203"/>
                <a:gd name="adj2" fmla="val 49259"/>
              </a:avLst>
            </a:prstGeom>
            <a:noFill/>
            <a:ln w="38100">
              <a:solidFill>
                <a:srgbClr val="9BBB59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>
              <a:off x="9574" y="810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 algn="ctr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4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、测试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（功能、数据）</a:t>
              </a:r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>
              <a:off x="8635" y="1006"/>
              <a:ext cx="920" cy="509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>
              <a:off x="9561" y="3083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5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、搭建环境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6287" y="3083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6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、系统部署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 rot="5400000">
              <a:off x="10265" y="2129"/>
              <a:ext cx="921" cy="5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vert="eaVert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 rot="10800000">
              <a:off x="5316" y="3318"/>
              <a:ext cx="919" cy="51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>
              <a:off x="3000" y="3057"/>
              <a:ext cx="2270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7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、初始化数据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1" name="AutoShape 20"/>
            <p:cNvSpPr>
              <a:spLocks noChangeArrowheads="1"/>
            </p:cNvSpPr>
            <p:nvPr/>
          </p:nvSpPr>
          <p:spPr bwMode="auto">
            <a:xfrm rot="10800000">
              <a:off x="8622" y="3318"/>
              <a:ext cx="920" cy="51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2" name="AutoShape 21"/>
            <p:cNvSpPr>
              <a:spLocks noChangeArrowheads="1"/>
            </p:cNvSpPr>
            <p:nvPr/>
          </p:nvSpPr>
          <p:spPr bwMode="auto">
            <a:xfrm rot="10800000">
              <a:off x="2016" y="3227"/>
              <a:ext cx="919" cy="509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3" name="AutoShape 22"/>
            <p:cNvSpPr>
              <a:spLocks noChangeArrowheads="1"/>
            </p:cNvSpPr>
            <p:nvPr/>
          </p:nvSpPr>
          <p:spPr bwMode="auto">
            <a:xfrm>
              <a:off x="0" y="3057"/>
              <a:ext cx="20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测试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（功能、压力）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4" name="AutoShape 23"/>
            <p:cNvSpPr>
              <a:spLocks noChangeArrowheads="1"/>
            </p:cNvSpPr>
            <p:nvPr/>
          </p:nvSpPr>
          <p:spPr bwMode="auto">
            <a:xfrm>
              <a:off x="0" y="3057"/>
              <a:ext cx="20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8</a:t>
              </a:r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、测试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（功能、压力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5" name="AutoShape 24"/>
            <p:cNvSpPr>
              <a:spLocks noChangeArrowheads="1"/>
            </p:cNvSpPr>
            <p:nvPr/>
          </p:nvSpPr>
          <p:spPr bwMode="auto">
            <a:xfrm>
              <a:off x="0" y="5134"/>
              <a:ext cx="20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9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、迁移定时数据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（不变）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6" name="AutoShape 25"/>
            <p:cNvSpPr>
              <a:spLocks noChangeArrowheads="1"/>
            </p:cNvSpPr>
            <p:nvPr/>
          </p:nvSpPr>
          <p:spPr bwMode="auto">
            <a:xfrm rot="5400000">
              <a:off x="470" y="4283"/>
              <a:ext cx="922" cy="508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rot="10800000" vert="eaVert"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7" name="AutoShape 26"/>
            <p:cNvSpPr>
              <a:spLocks noChangeArrowheads="1"/>
            </p:cNvSpPr>
            <p:nvPr/>
          </p:nvSpPr>
          <p:spPr bwMode="auto">
            <a:xfrm>
              <a:off x="2961" y="5095"/>
              <a:ext cx="23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10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、迁移时时数据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（变化）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2042" y="5304"/>
              <a:ext cx="919" cy="51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29" name="AutoShape 28"/>
            <p:cNvSpPr>
              <a:spLocks noChangeArrowheads="1"/>
            </p:cNvSpPr>
            <p:nvPr/>
          </p:nvSpPr>
          <p:spPr bwMode="auto">
            <a:xfrm>
              <a:off x="6287" y="5095"/>
              <a:ext cx="23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11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、重新运算</a:t>
              </a:r>
            </a:p>
            <a:p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（新址）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30" name="AutoShape 29"/>
            <p:cNvSpPr>
              <a:spLocks noChangeArrowheads="1"/>
            </p:cNvSpPr>
            <p:nvPr/>
          </p:nvSpPr>
          <p:spPr bwMode="auto">
            <a:xfrm>
              <a:off x="5322" y="5265"/>
              <a:ext cx="920" cy="51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31" name="AutoShape 30"/>
            <p:cNvSpPr>
              <a:spLocks noChangeArrowheads="1"/>
            </p:cNvSpPr>
            <p:nvPr/>
          </p:nvSpPr>
          <p:spPr bwMode="auto">
            <a:xfrm>
              <a:off x="9561" y="5095"/>
              <a:ext cx="2309" cy="92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6699FF"/>
              </a:solidFill>
              <a:round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12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宋体" pitchFamily="2" charset="-122"/>
                </a:rPr>
                <a:t>、系统切换</a:t>
              </a:r>
              <a:endParaRPr lang="zh-CN" altLang="en-US" sz="1400">
                <a:ea typeface="宋体" pitchFamily="2" charset="-122"/>
              </a:endParaRPr>
            </a:p>
          </p:txBody>
        </p:sp>
        <p:sp>
          <p:nvSpPr>
            <p:cNvPr id="32" name="AutoShape 31"/>
            <p:cNvSpPr>
              <a:spLocks noChangeArrowheads="1"/>
            </p:cNvSpPr>
            <p:nvPr/>
          </p:nvSpPr>
          <p:spPr bwMode="auto">
            <a:xfrm>
              <a:off x="8635" y="5278"/>
              <a:ext cx="920" cy="510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9BBB59"/>
              </a:solidFill>
              <a:miter lim="800000"/>
              <a:headEnd/>
              <a:tailEnd/>
            </a:ln>
            <a:effectLst/>
          </p:spPr>
          <p:txBody>
            <a:bodyPr lIns="55778" tIns="27889" rIns="55778" bIns="27889" anchor="ctr"/>
            <a:lstStyle/>
            <a:p>
              <a:endParaRPr lang="zh-CN" altLang="en-US" sz="1400">
                <a:ea typeface="宋体" pitchFamily="2" charset="-122"/>
              </a:endParaRPr>
            </a:p>
          </p:txBody>
        </p:sp>
      </p:grpSp>
      <p:sp>
        <p:nvSpPr>
          <p:cNvPr id="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迁移</a:t>
            </a:r>
            <a:r>
              <a:rPr lang="en-US" altLang="zh-CN" dirty="0"/>
              <a:t>&amp;</a:t>
            </a:r>
            <a:r>
              <a:rPr lang="zh-CN" altLang="en-US" dirty="0"/>
              <a:t>改造过程示意图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2800" b="1" dirty="0">
                <a:solidFill>
                  <a:srgbClr val="000066"/>
                </a:solidFill>
              </a:rPr>
              <a:t>完成改造迁移的业务系统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ph idx="1"/>
          </p:nvPr>
        </p:nvGraphicFramePr>
        <p:xfrm>
          <a:off x="357158" y="1049064"/>
          <a:ext cx="8572560" cy="5723629"/>
        </p:xfrm>
        <a:graphic>
          <a:graphicData uri="http://schemas.openxmlformats.org/presentationml/2006/ole">
            <p:oleObj spid="_x0000_s1026" name="Visio" r:id="rId3" imgW="10561725" imgH="705174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66" t="15111" r="12891" b="15111"/>
          <a:stretch>
            <a:fillRect/>
          </a:stretch>
        </p:blipFill>
        <p:spPr bwMode="auto">
          <a:xfrm>
            <a:off x="785785" y="1600200"/>
            <a:ext cx="7607539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71472" y="1142984"/>
            <a:ext cx="82296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rgbClr val="FF0000"/>
              </a:buClr>
            </a:pPr>
            <a:r>
              <a:rPr lang="zh-CN" altLang="en-US" sz="2400" dirty="0" smtClean="0"/>
              <a:t>将</a:t>
            </a:r>
            <a:r>
              <a:rPr lang="zh-CN" altLang="en-US" sz="2400" dirty="0" smtClean="0"/>
              <a:t>于</a:t>
            </a:r>
            <a:r>
              <a:rPr lang="en-US" altLang="zh-CN" sz="2400" dirty="0" smtClean="0"/>
              <a:t>2011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日正式迁移使用</a:t>
            </a:r>
            <a:endParaRPr lang="zh-CN" altLang="en-US" sz="2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79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网络直报系统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V2.0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迁移后计划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分两批迁移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第一批</a:t>
            </a:r>
            <a:r>
              <a:rPr lang="en-US" altLang="zh-CN" dirty="0" smtClean="0"/>
              <a:t>12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29</a:t>
            </a:r>
            <a:r>
              <a:rPr lang="zh-CN" altLang="en-US" dirty="0" smtClean="0"/>
              <a:t>日晚</a:t>
            </a:r>
            <a:r>
              <a:rPr lang="en-US" altLang="zh-CN" dirty="0" smtClean="0"/>
              <a:t>18</a:t>
            </a:r>
            <a:r>
              <a:rPr lang="zh-CN" altLang="en-US" dirty="0" smtClean="0"/>
              <a:t>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第二批视工作进展情况待定</a:t>
            </a:r>
            <a:endParaRPr lang="en-US" altLang="zh-CN" dirty="0" smtClean="0"/>
          </a:p>
          <a:p>
            <a:r>
              <a:rPr lang="zh-CN" altLang="en-US" dirty="0" smtClean="0"/>
              <a:t>新系统年度编码转换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保障措施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自动跳转、系统提示</a:t>
            </a:r>
            <a:endParaRPr lang="en-US" altLang="zh-CN" dirty="0" smtClean="0"/>
          </a:p>
          <a:p>
            <a:r>
              <a:rPr lang="zh-CN" altLang="en-US" dirty="0" smtClean="0"/>
              <a:t>视频远程培训</a:t>
            </a:r>
            <a:endParaRPr lang="en-US" altLang="zh-CN" dirty="0" smtClean="0"/>
          </a:p>
          <a:p>
            <a:r>
              <a:rPr lang="en-US" altLang="zh-CN" dirty="0" smtClean="0"/>
              <a:t>24</a:t>
            </a:r>
            <a:r>
              <a:rPr lang="zh-CN" altLang="en-US" dirty="0" smtClean="0"/>
              <a:t>小时电话值班</a:t>
            </a:r>
            <a:endParaRPr lang="en-US" altLang="zh-CN" dirty="0" smtClean="0"/>
          </a:p>
          <a:p>
            <a:r>
              <a:rPr lang="zh-CN" altLang="en-US" dirty="0" smtClean="0"/>
              <a:t>新址公告栏</a:t>
            </a:r>
            <a:endParaRPr lang="en-US" altLang="zh-CN" dirty="0" smtClean="0"/>
          </a:p>
          <a:p>
            <a:r>
              <a:rPr lang="zh-CN" altLang="en-US" dirty="0" smtClean="0"/>
              <a:t>省级管理员</a:t>
            </a:r>
            <a:r>
              <a:rPr lang="en-US" altLang="zh-CN" dirty="0" smtClean="0"/>
              <a:t>QQ</a:t>
            </a:r>
            <a:r>
              <a:rPr lang="zh-CN" altLang="en-US" dirty="0" smtClean="0"/>
              <a:t>群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r>
              <a:rPr lang="zh-CN" altLang="en-US" sz="8000" dirty="0" smtClean="0"/>
              <a:t>谢谢</a:t>
            </a:r>
            <a:endParaRPr lang="zh-CN" altLang="en-US" sz="8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313</Words>
  <Application>Microsoft Office PowerPoint</Application>
  <PresentationFormat>全屏显示(4:3)</PresentationFormat>
  <Paragraphs>71</Paragraphs>
  <Slides>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Microsoft Visio 绘图</vt:lpstr>
      <vt:lpstr>会议日程</vt:lpstr>
      <vt:lpstr>迁移过程和计划安排</vt:lpstr>
      <vt:lpstr>项目简介</vt:lpstr>
      <vt:lpstr>迁移&amp;改造过程示意图</vt:lpstr>
      <vt:lpstr>完成改造迁移的业务系统</vt:lpstr>
      <vt:lpstr>将于2011年1月1日正式迁移使用</vt:lpstr>
      <vt:lpstr>迁移后计划</vt:lpstr>
      <vt:lpstr>保障措施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迁移过程和计划安排</dc:title>
  <dc:creator>Yanfei</dc:creator>
  <cp:lastModifiedBy>Yanfei</cp:lastModifiedBy>
  <cp:revision>19</cp:revision>
  <dcterms:created xsi:type="dcterms:W3CDTF">2010-12-29T12:36:04Z</dcterms:created>
  <dcterms:modified xsi:type="dcterms:W3CDTF">2010-12-29T15:38:25Z</dcterms:modified>
</cp:coreProperties>
</file>